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2f59aa17a31c43c1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6" r:id="rId10"/>
    <p:sldId id="265" r:id="rId11"/>
    <p:sldId id="268" r:id="rId12"/>
    <p:sldId id="267" r:id="rId13"/>
    <p:sldId id="269" r:id="rId14"/>
    <p:sldId id="270" r:id="rId15"/>
    <p:sldId id="271" r:id="rId16"/>
    <p:sldId id="293" r:id="rId17"/>
    <p:sldId id="273" r:id="rId18"/>
    <p:sldId id="272" r:id="rId19"/>
    <p:sldId id="274" r:id="rId20"/>
    <p:sldId id="276" r:id="rId21"/>
    <p:sldId id="279" r:id="rId22"/>
    <p:sldId id="280" r:id="rId23"/>
    <p:sldId id="281" r:id="rId24"/>
    <p:sldId id="294" r:id="rId25"/>
    <p:sldId id="283" r:id="rId26"/>
    <p:sldId id="284" r:id="rId27"/>
    <p:sldId id="295" r:id="rId28"/>
    <p:sldId id="292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7" r:id="rId37"/>
    <p:sldId id="296" r:id="rId38"/>
  </p:sldIdLst>
  <p:sldSz cx="9144000" cy="6858000" type="screen4x3"/>
  <p:notesSz cx="6669088" cy="9896475"/>
  <p:custDataLst>
    <p:tags r:id="rId41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288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4272">
          <p15:clr>
            <a:srgbClr val="A4A3A4"/>
          </p15:clr>
        </p15:guide>
        <p15:guide id="6" orient="horz" pos="4160">
          <p15:clr>
            <a:srgbClr val="A4A3A4"/>
          </p15:clr>
        </p15:guide>
        <p15:guide id="7" orient="horz" pos="1728">
          <p15:clr>
            <a:srgbClr val="A4A3A4"/>
          </p15:clr>
        </p15:guide>
        <p15:guide id="8" orient="horz" pos="1248">
          <p15:clr>
            <a:srgbClr val="A4A3A4"/>
          </p15:clr>
        </p15:guide>
        <p15:guide id="9" pos="4560">
          <p15:clr>
            <a:srgbClr val="A4A3A4"/>
          </p15:clr>
        </p15:guide>
        <p15:guide id="10" pos="5328">
          <p15:clr>
            <a:srgbClr val="A4A3A4"/>
          </p15:clr>
        </p15:guide>
        <p15:guide id="11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8F1936"/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>
      <p:cViewPr varScale="1">
        <p:scale>
          <a:sx n="67" d="100"/>
          <a:sy n="67" d="100"/>
        </p:scale>
        <p:origin x="1224" y="72"/>
      </p:cViewPr>
      <p:guideLst>
        <p:guide orient="horz" pos="4080"/>
        <p:guide orient="horz" pos="480"/>
        <p:guide orient="horz" pos="288"/>
        <p:guide orient="horz" pos="1056"/>
        <p:guide orient="horz" pos="4272"/>
        <p:guide orient="horz" pos="4160"/>
        <p:guide orient="horz" pos="1728"/>
        <p:guide orient="horz" pos="1248"/>
        <p:guide pos="4560"/>
        <p:guide pos="5328"/>
        <p:guide pos="432"/>
      </p:guideLst>
    </p:cSldViewPr>
  </p:slideViewPr>
  <p:outlineViewPr>
    <p:cViewPr>
      <p:scale>
        <a:sx n="40" d="100"/>
        <a:sy n="4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24" y="-78"/>
      </p:cViewPr>
      <p:guideLst>
        <p:guide orient="horz" pos="311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5299"/>
          </a:xfrm>
          <a:prstGeom prst="rect">
            <a:avLst/>
          </a:prstGeom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5299"/>
          </a:xfrm>
          <a:prstGeom prst="rect">
            <a:avLst/>
          </a:prstGeom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99594"/>
            <a:ext cx="2890665" cy="495299"/>
          </a:xfrm>
          <a:prstGeom prst="rect">
            <a:avLst/>
          </a:prstGeom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6" y="9399594"/>
            <a:ext cx="2890665" cy="495299"/>
          </a:xfrm>
          <a:prstGeom prst="rect">
            <a:avLst/>
          </a:prstGeom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2E3BC5-F210-4494-BF7F-3F47B049BF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61990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423" y="0"/>
            <a:ext cx="2890665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42950"/>
            <a:ext cx="4945062" cy="370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316" y="4701380"/>
            <a:ext cx="4890457" cy="445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1178"/>
            <a:ext cx="2890665" cy="49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423" y="9401178"/>
            <a:ext cx="2890665" cy="49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07D4550-188C-40E5-8987-84908B62E3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24317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6070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234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5551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996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9247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0681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7416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2491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1350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2910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153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601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4976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9529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2035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5065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4375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0834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1818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0154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2203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171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2824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5891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7785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72180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9818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9427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57640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02711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121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279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966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383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305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0001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42950"/>
            <a:ext cx="4945062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D4550-188C-40E5-8987-84908B62E3A6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248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-65" charset="-128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 userDrawn="1"/>
        </p:nvGraphicFramePr>
        <p:xfrm>
          <a:off x="6732588" y="260350"/>
          <a:ext cx="22320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6" name="Image" r:id="rId3" imgW="1794972" imgH="935659" progId="Photoshop.Image.9">
                  <p:embed/>
                </p:oleObj>
              </mc:Choice>
              <mc:Fallback>
                <p:oleObj name="Image" r:id="rId3" imgW="1794972" imgH="935659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60350"/>
                        <a:ext cx="2232025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7599" y="2228400"/>
            <a:ext cx="8277013" cy="986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8" name="Group 6"/>
          <p:cNvGrpSpPr>
            <a:grpSpLocks/>
          </p:cNvGrpSpPr>
          <p:nvPr userDrawn="1"/>
        </p:nvGrpSpPr>
        <p:grpSpPr bwMode="auto">
          <a:xfrm>
            <a:off x="685801" y="1311215"/>
            <a:ext cx="8278618" cy="116899"/>
            <a:chOff x="528" y="840"/>
            <a:chExt cx="7072" cy="57"/>
          </a:xfrm>
        </p:grpSpPr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528" y="840"/>
              <a:ext cx="5721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 sz="240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6134" y="840"/>
              <a:ext cx="1466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64784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85800" y="1626577"/>
            <a:ext cx="8278688" cy="4849823"/>
          </a:xfrm>
        </p:spPr>
        <p:txBody>
          <a:bodyPr vert="vert"/>
          <a:lstStyle>
            <a:lvl2pPr marL="900850" indent="-450000">
              <a:buFont typeface="Wingdings" panose="05000000000000000000" pitchFamily="2" charset="2"/>
              <a:buChar char="§"/>
              <a:defRPr/>
            </a:lvl2pPr>
            <a:lvl3pPr marL="1353288" indent="-450000">
              <a:buFont typeface="Symbol" panose="05050102010706020507" pitchFamily="18" charset="2"/>
              <a:buChar char="-"/>
              <a:defRPr/>
            </a:lvl3pPr>
            <a:lvl4pPr marL="1796200" indent="-450000">
              <a:buFont typeface="Courier New" panose="02070309020205020404" pitchFamily="49" charset="0"/>
              <a:buChar char="o"/>
              <a:defRPr/>
            </a:lvl4pPr>
            <a:lvl5pPr marL="2248638" indent="-45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07512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36296" y="1626577"/>
            <a:ext cx="1728192" cy="4850423"/>
          </a:xfrm>
          <a:prstGeom prst="rect">
            <a:avLst/>
          </a:prstGeo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87600" y="1626577"/>
            <a:ext cx="6404680" cy="4849823"/>
          </a:xfrm>
        </p:spPr>
        <p:txBody>
          <a:bodyPr vert="vert"/>
          <a:lstStyle>
            <a:lvl2pPr marL="900850" indent="-450000">
              <a:buFont typeface="Wingdings" panose="05000000000000000000" pitchFamily="2" charset="2"/>
              <a:buChar char="§"/>
              <a:defRPr/>
            </a:lvl2pPr>
            <a:lvl3pPr marL="1353288" indent="-450000">
              <a:buFont typeface="Symbol" panose="05050102010706020507" pitchFamily="18" charset="2"/>
              <a:buChar char="-"/>
              <a:defRPr/>
            </a:lvl3pPr>
            <a:lvl4pPr marL="1796200" indent="-450000">
              <a:buFont typeface="Courier New" panose="02070309020205020404" pitchFamily="49" charset="0"/>
              <a:buChar char="o"/>
              <a:defRPr/>
            </a:lvl4pPr>
            <a:lvl5pPr marL="2248638" indent="-45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53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687600" y="1626577"/>
            <a:ext cx="8276888" cy="4849823"/>
          </a:xfrm>
        </p:spPr>
        <p:txBody>
          <a:bodyPr/>
          <a:lstStyle>
            <a:lvl1pPr marL="457200" indent="-457200">
              <a:buSzPct val="80000"/>
              <a:buFont typeface="Wingdings" panose="05000000000000000000" pitchFamily="2" charset="2"/>
              <a:buChar char=""/>
              <a:defRPr/>
            </a:lvl1pPr>
            <a:lvl2pPr marL="900850" indent="-450000">
              <a:buClr>
                <a:srgbClr val="8F1936"/>
              </a:buClr>
              <a:buSzPct val="80000"/>
              <a:buFont typeface="Wingdings" panose="05000000000000000000" pitchFamily="2" charset="2"/>
              <a:buChar char="§"/>
              <a:defRPr lang="de-DE" sz="2400" b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353288" indent="-450000">
              <a:buSzPct val="80000"/>
              <a:buFont typeface="Symbol" panose="05050102010706020507" pitchFamily="18" charset="2"/>
              <a:buChar char="-"/>
              <a:defRPr/>
            </a:lvl3pPr>
            <a:lvl4pPr marL="1796200" indent="-450000">
              <a:buSzPct val="80000"/>
              <a:buFont typeface="Courier New" panose="02070309020205020404" pitchFamily="49" charset="0"/>
              <a:buChar char="o"/>
              <a:defRPr/>
            </a:lvl4pPr>
            <a:lvl5pPr marL="2248638" indent="-450000">
              <a:buSzPct val="80000"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23545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17016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17016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7269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685800" y="1626577"/>
            <a:ext cx="4030216" cy="4849823"/>
          </a:xfrm>
        </p:spPr>
        <p:txBody>
          <a:bodyPr/>
          <a:lstStyle>
            <a:lvl1pPr marL="457200" marR="0" indent="-457200" algn="l" defTabSz="914400" rtl="0" eaLnBrk="0" fontAlgn="base" latinLnBrk="0" hangingPunct="0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Tx/>
              <a:buFont typeface="Arial" panose="020B0604020202020204" pitchFamily="34" charset="0"/>
              <a:buChar char="■"/>
              <a:tabLst/>
              <a:defRPr lang="de-DE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00850" marR="0" indent="-450000" algn="l" defTabSz="914400" rtl="0" eaLnBrk="0" fontAlgn="base" latinLnBrk="0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Clr>
                <a:srgbClr val="CFA5A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 lang="de-DE" sz="2400" b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353288" marR="0" indent="-450000" algn="l" defTabSz="9144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Tx/>
              <a:buFont typeface="Symbol" panose="05050102010706020507" pitchFamily="18" charset="2"/>
              <a:buChar char="-"/>
              <a:tabLst>
                <a:tab pos="357188" algn="l"/>
              </a:tabLst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796200" marR="0" indent="-450000" algn="l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Tx/>
              <a:buFont typeface="Courier New" panose="02070309020205020404" pitchFamily="49" charset="0"/>
              <a:buChar char="o"/>
              <a:tabLst>
                <a:tab pos="363538" algn="l"/>
              </a:tabLst>
              <a:defRPr lang="de-DE" sz="1800" b="0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4pPr>
            <a:lvl5pPr marL="2248638" marR="0" indent="-450000" algn="l" defTabSz="914400" rtl="0" eaLnBrk="0" fontAlgn="base" latinLnBrk="0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Tx/>
              <a:buFont typeface="Arial" panose="020B0604020202020204" pitchFamily="34" charset="0"/>
              <a:buChar char="•"/>
              <a:tabLst/>
              <a:defRPr lang="de-DE" sz="16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marL="900850" marR="0" lvl="1" indent="-450000" algn="l" defTabSz="914400" rtl="0" eaLnBrk="0" fontAlgn="base" latinLnBrk="0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Pct val="80000"/>
              <a:buFont typeface="Wingdings" panose="05000000000000000000" pitchFamily="2" charset="2"/>
              <a:buChar char="§"/>
              <a:tabLst/>
            </a:pPr>
            <a:r>
              <a:rPr lang="de-DE" dirty="0" smtClean="0"/>
              <a:t>Zweite Ebene</a:t>
            </a:r>
          </a:p>
          <a:p>
            <a:pPr marL="1353288" marR="0" lvl="2" indent="-450000" algn="l" defTabSz="9144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Pct val="80000"/>
              <a:buFont typeface="Symbol" panose="05050102010706020507" pitchFamily="18" charset="2"/>
              <a:buChar char="-"/>
              <a:tabLst>
                <a:tab pos="357188" algn="l"/>
              </a:tabLst>
            </a:pPr>
            <a:r>
              <a:rPr lang="de-DE" dirty="0" smtClean="0"/>
              <a:t>Dritte Ebene</a:t>
            </a:r>
          </a:p>
          <a:p>
            <a:pPr marL="1796200" marR="0" lvl="3" indent="-450000" algn="l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Pct val="80000"/>
              <a:buFont typeface="Courier New" panose="02070309020205020404" pitchFamily="49" charset="0"/>
              <a:buChar char="o"/>
              <a:tabLst>
                <a:tab pos="363538" algn="l"/>
              </a:tabLst>
            </a:pPr>
            <a:r>
              <a:rPr lang="de-DE" dirty="0" smtClean="0"/>
              <a:t>Vierte Ebene</a:t>
            </a:r>
          </a:p>
          <a:p>
            <a:pPr marL="2248638" marR="0" lvl="4" indent="-450000" algn="l" defTabSz="914400" rtl="0" eaLnBrk="0" fontAlgn="base" latinLnBrk="0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Pct val="80000"/>
              <a:buFont typeface="Arial" panose="020B0604020202020204" pitchFamily="34" charset="0"/>
              <a:buChar char="•"/>
              <a:tabLst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4860032" y="1617785"/>
            <a:ext cx="4104456" cy="4858615"/>
          </a:xfrm>
        </p:spPr>
        <p:txBody>
          <a:bodyPr/>
          <a:lstStyle>
            <a:lvl2pPr marL="900850" indent="-450000">
              <a:buFont typeface="Wingdings" panose="05000000000000000000" pitchFamily="2" charset="2"/>
              <a:buChar char="§"/>
              <a:defRPr/>
            </a:lvl2pPr>
            <a:lvl3pPr marL="1353288" indent="-450000">
              <a:buFont typeface="Symbol" panose="05050102010706020507" pitchFamily="18" charset="2"/>
              <a:buChar char="-"/>
              <a:defRPr/>
            </a:lvl3pPr>
            <a:lvl4pPr marL="1796200" indent="-450000">
              <a:buFont typeface="Courier New" panose="02070309020205020404" pitchFamily="49" charset="0"/>
              <a:buChar char="o"/>
              <a:defRPr/>
            </a:lvl4pPr>
            <a:lvl5pPr marL="2248638" indent="-45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72678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600" y="1626577"/>
            <a:ext cx="3931200" cy="10103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70000" y="1626577"/>
            <a:ext cx="3931200" cy="10086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687600" y="2638800"/>
            <a:ext cx="3931200" cy="3952800"/>
          </a:xfrm>
        </p:spPr>
        <p:txBody>
          <a:bodyPr/>
          <a:lstStyle>
            <a:lvl2pPr marL="900850" indent="-450000">
              <a:buFont typeface="Wingdings" panose="05000000000000000000" pitchFamily="2" charset="2"/>
              <a:buChar char="§"/>
              <a:defRPr/>
            </a:lvl2pPr>
            <a:lvl3pPr marL="1353288" indent="-450000">
              <a:buFont typeface="Symbol" panose="05050102010706020507" pitchFamily="18" charset="2"/>
              <a:buChar char="-"/>
              <a:defRPr/>
            </a:lvl3pPr>
            <a:lvl4pPr marL="1796200" indent="-450000">
              <a:buFont typeface="Courier New" panose="02070309020205020404" pitchFamily="49" charset="0"/>
              <a:buChar char="o"/>
              <a:defRPr/>
            </a:lvl4pPr>
            <a:lvl5pPr marL="2248638" indent="-45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70000" y="2638800"/>
            <a:ext cx="3931200" cy="3952800"/>
          </a:xfrm>
        </p:spPr>
        <p:txBody>
          <a:bodyPr/>
          <a:lstStyle>
            <a:lvl2pPr marL="900850" indent="-450000">
              <a:buFont typeface="Wingdings" panose="05000000000000000000" pitchFamily="2" charset="2"/>
              <a:buChar char="§"/>
              <a:defRPr/>
            </a:lvl2pPr>
            <a:lvl3pPr marL="1353288" indent="-450000">
              <a:buFont typeface="Symbol" panose="05050102010706020507" pitchFamily="18" charset="2"/>
              <a:buChar char="-"/>
              <a:defRPr/>
            </a:lvl3pPr>
            <a:lvl4pPr marL="1796200" indent="-450000">
              <a:buFont typeface="Courier New" panose="02070309020205020404" pitchFamily="49" charset="0"/>
              <a:buChar char="o"/>
              <a:defRPr/>
            </a:lvl4pPr>
            <a:lvl5pPr marL="2248638" indent="-45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8370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79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84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7997" y="1626577"/>
            <a:ext cx="3008313" cy="48987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52000" y="1626577"/>
            <a:ext cx="5112488" cy="4896623"/>
          </a:xfrm>
        </p:spPr>
        <p:txBody>
          <a:bodyPr/>
          <a:lstStyle>
            <a:lvl2pPr marL="900850" indent="-450000">
              <a:buFont typeface="Wingdings" panose="05000000000000000000" pitchFamily="2" charset="2"/>
              <a:buChar char="§"/>
              <a:defRPr/>
            </a:lvl2pPr>
            <a:lvl3pPr marL="1353288" indent="-450000">
              <a:buFont typeface="Symbol" panose="05050102010706020507" pitchFamily="18" charset="2"/>
              <a:buChar char="-"/>
              <a:defRPr/>
            </a:lvl3pPr>
            <a:lvl4pPr marL="1796200" indent="-450000">
              <a:buFont typeface="Courier New" panose="02070309020205020404" pitchFamily="49" charset="0"/>
              <a:buChar char="o"/>
              <a:defRPr/>
            </a:lvl4pPr>
            <a:lvl5pPr marL="2248638" indent="-45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60372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626577"/>
            <a:ext cx="5486400" cy="4178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78581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-65" charset="-128"/>
            </a:endParaRPr>
          </a:p>
        </p:txBody>
      </p:sp>
      <p:sp>
        <p:nvSpPr>
          <p:cNvPr id="1054" name="Textfeld 20"/>
          <p:cNvSpPr txBox="1">
            <a:spLocks noChangeArrowheads="1"/>
          </p:cNvSpPr>
          <p:nvPr/>
        </p:nvSpPr>
        <p:spPr bwMode="auto">
          <a:xfrm>
            <a:off x="714375" y="6604000"/>
            <a:ext cx="50403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de-DE" sz="900" dirty="0" smtClean="0">
                <a:solidFill>
                  <a:srgbClr val="60606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Gemeinnützige Vereine &amp; Steuern</a:t>
            </a:r>
            <a:endParaRPr lang="de-DE" sz="900" dirty="0">
              <a:solidFill>
                <a:srgbClr val="606060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055" name="Textfeld 19"/>
          <p:cNvSpPr txBox="1">
            <a:spLocks noChangeArrowheads="1"/>
          </p:cNvSpPr>
          <p:nvPr/>
        </p:nvSpPr>
        <p:spPr bwMode="auto">
          <a:xfrm>
            <a:off x="6003925" y="6604000"/>
            <a:ext cx="1260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de-DE" sz="900" dirty="0" smtClean="0">
                <a:solidFill>
                  <a:srgbClr val="60606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18. Juni 2019</a:t>
            </a:r>
            <a:endParaRPr lang="de-DE" sz="900" dirty="0">
              <a:solidFill>
                <a:srgbClr val="606060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056" name="Textfeld 18"/>
          <p:cNvSpPr txBox="1">
            <a:spLocks noChangeArrowheads="1"/>
          </p:cNvSpPr>
          <p:nvPr/>
        </p:nvSpPr>
        <p:spPr bwMode="auto">
          <a:xfrm>
            <a:off x="7264400" y="6604000"/>
            <a:ext cx="1160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900">
                <a:solidFill>
                  <a:srgbClr val="606060"/>
                </a:solidFill>
                <a:latin typeface="Bliss Light" charset="0"/>
              </a:rPr>
              <a:t>Folie </a:t>
            </a:r>
            <a:fld id="{AAD92B7B-43F3-4FF7-ADAE-EDBF34CA7253}" type="slidenum">
              <a:rPr lang="de-DE" altLang="de-DE" sz="900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90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1034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799" y="1626577"/>
            <a:ext cx="8272553" cy="48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graphicFrame>
        <p:nvGraphicFramePr>
          <p:cNvPr id="1026" name="Object 4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48490177"/>
              </p:ext>
            </p:extLst>
          </p:nvPr>
        </p:nvGraphicFramePr>
        <p:xfrm>
          <a:off x="6732588" y="260351"/>
          <a:ext cx="2225765" cy="1160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Image" r:id="rId14" imgW="1794972" imgH="935659" progId="Photoshop.Image.9">
                  <p:embed/>
                </p:oleObj>
              </mc:Choice>
              <mc:Fallback>
                <p:oleObj name="Image" r:id="rId14" imgW="1794972" imgH="935659" progId="Photoshop.Image.9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60351"/>
                        <a:ext cx="2225765" cy="1160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  <p:grpSp>
        <p:nvGrpSpPr>
          <p:cNvPr id="13" name="Group 6"/>
          <p:cNvGrpSpPr>
            <a:grpSpLocks/>
          </p:cNvGrpSpPr>
          <p:nvPr userDrawn="1"/>
        </p:nvGrpSpPr>
        <p:grpSpPr bwMode="auto">
          <a:xfrm>
            <a:off x="685801" y="1311215"/>
            <a:ext cx="8272765" cy="116899"/>
            <a:chOff x="528" y="840"/>
            <a:chExt cx="7067" cy="57"/>
          </a:xfrm>
        </p:grpSpPr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528" y="840"/>
              <a:ext cx="5721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 sz="240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6134" y="840"/>
              <a:ext cx="1461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9pPr>
    </p:titleStyle>
    <p:bodyStyle>
      <a:lvl1pPr marL="457200" marR="0" indent="-457200" algn="l" defTabSz="914400" rtl="0" eaLnBrk="0" fontAlgn="base" latinLnBrk="0" hangingPunct="0">
        <a:lnSpc>
          <a:spcPts val="4000"/>
        </a:lnSpc>
        <a:spcBef>
          <a:spcPts val="600"/>
        </a:spcBef>
        <a:spcAft>
          <a:spcPct val="0"/>
        </a:spcAft>
        <a:buClr>
          <a:srgbClr val="871D33"/>
        </a:buClr>
        <a:buSzPct val="80000"/>
        <a:buFont typeface="Wingdings" panose="05000000000000000000" pitchFamily="2" charset="2"/>
        <a:buChar char="n"/>
        <a:tabLst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900850" marR="0" indent="-450000" algn="l" defTabSz="914400" rtl="0" eaLnBrk="0" fontAlgn="base" latinLnBrk="0" hangingPunct="0">
        <a:lnSpc>
          <a:spcPts val="3600"/>
        </a:lnSpc>
        <a:spcBef>
          <a:spcPts val="600"/>
        </a:spcBef>
        <a:spcAft>
          <a:spcPct val="0"/>
        </a:spcAft>
        <a:buClr>
          <a:srgbClr val="8F1936"/>
        </a:buClr>
        <a:buSzPct val="80000"/>
        <a:buFont typeface="Wingdings" panose="05000000000000000000" pitchFamily="2" charset="2"/>
        <a:buChar char="§"/>
        <a:tabLst/>
        <a:defRPr sz="2400" b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353288" marR="0" indent="-450000" algn="l" defTabSz="914400" rtl="0" eaLnBrk="0" fontAlgn="base" latinLnBrk="0" hangingPunct="0">
        <a:lnSpc>
          <a:spcPts val="3200"/>
        </a:lnSpc>
        <a:spcBef>
          <a:spcPts val="600"/>
        </a:spcBef>
        <a:spcAft>
          <a:spcPct val="0"/>
        </a:spcAft>
        <a:buClr>
          <a:srgbClr val="8F1936"/>
        </a:buClr>
        <a:buSzPct val="80000"/>
        <a:buFont typeface="Symbol" panose="05050102010706020507" pitchFamily="18" charset="2"/>
        <a:buChar char="-"/>
        <a:tabLst>
          <a:tab pos="357188" algn="l"/>
        </a:tabLst>
        <a:defRPr sz="20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796200" marR="0" indent="-450000" algn="l" defTabSz="914400" rtl="0" eaLnBrk="0" fontAlgn="base" latinLnBrk="0" hangingPunct="0">
        <a:lnSpc>
          <a:spcPts val="3000"/>
        </a:lnSpc>
        <a:spcBef>
          <a:spcPts val="600"/>
        </a:spcBef>
        <a:spcAft>
          <a:spcPct val="0"/>
        </a:spcAft>
        <a:buClr>
          <a:srgbClr val="871D33"/>
        </a:buClr>
        <a:buSzPct val="80000"/>
        <a:buFont typeface="Courier New" panose="02070309020205020404" pitchFamily="49" charset="0"/>
        <a:buChar char="o"/>
        <a:tabLst>
          <a:tab pos="363538" algn="l"/>
        </a:tabLst>
        <a:defRPr lang="de-DE" sz="1800" b="0" dirty="0" smtClean="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248638" marR="0" indent="-450000" algn="l" defTabSz="914400" rtl="0" eaLnBrk="0" fontAlgn="base" latinLnBrk="0" hangingPunct="0">
        <a:lnSpc>
          <a:spcPts val="2800"/>
        </a:lnSpc>
        <a:spcBef>
          <a:spcPts val="600"/>
        </a:spcBef>
        <a:spcAft>
          <a:spcPct val="0"/>
        </a:spcAft>
        <a:buClr>
          <a:srgbClr val="871D33"/>
        </a:buClr>
        <a:buSzPct val="80000"/>
        <a:buFont typeface="Arial" panose="020B0604020202020204" pitchFamily="34" charset="0"/>
        <a:buChar char="•"/>
        <a:tabLst/>
        <a:defRPr sz="16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965450" indent="-2730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6pPr>
      <a:lvl7pPr marL="3422650" indent="-2730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7pPr>
      <a:lvl8pPr marL="3879850" indent="-2730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8pPr>
      <a:lvl9pPr marL="4349750" indent="-2857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fst-rlp.de/service/vordrucke/koerperschaftsteuer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lster.de/" TargetMode="External"/><Relationship Id="rId4" Type="http://schemas.openxmlformats.org/officeDocument/2006/relationships/hyperlink" Target="https://www.lfst-rlp.de/service/vordrucke/koerperschaftsteuer/gemeinnuetzigkei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m.rlp.de/fileadmin/fm/PDF-Datei/Service/Vordrucke/zuwendungsbestaetigung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m.rlp.de/fileadmin/fm/PDF-Datei/Service/Vordrucke/zuwendungsbestaetigung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m.rlp.de/fileadmin/fm/PDF-Datei/Service/Broschueren/A5_Vereine_03.2019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m.rlp.de/startseite/" TargetMode="External"/><Relationship Id="rId4" Type="http://schemas.openxmlformats.org/officeDocument/2006/relationships/hyperlink" Target="https://www.elsterformular.de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cap="none" dirty="0" smtClean="0">
                <a:latin typeface="Arial" panose="020B0604020202020204" pitchFamily="34" charset="0"/>
              </a:rPr>
              <a:t>GEMEINNÜTZIGE VEREINE &amp; STEUERN</a:t>
            </a:r>
            <a:endParaRPr lang="de-DE" cap="none" dirty="0">
              <a:latin typeface="Arial" panose="020B0604020202020204" pitchFamily="34" charset="0"/>
            </a:endParaRPr>
          </a:p>
        </p:txBody>
      </p:sp>
      <p:sp>
        <p:nvSpPr>
          <p:cNvPr id="4" name="txt_Untertitel"/>
          <p:cNvSpPr>
            <a:spLocks noChangeArrowheads="1"/>
          </p:cNvSpPr>
          <p:nvPr/>
        </p:nvSpPr>
        <p:spPr bwMode="auto">
          <a:xfrm>
            <a:off x="685800" y="3505200"/>
            <a:ext cx="772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400" dirty="0" smtClean="0">
                <a:solidFill>
                  <a:srgbClr val="871D33"/>
                </a:solidFill>
              </a:rPr>
              <a:t>Von der Gründung bis zur Auflösung</a:t>
            </a:r>
            <a:endParaRPr lang="de-DE" altLang="de-DE" sz="2400" dirty="0">
              <a:solidFill>
                <a:srgbClr val="871D33"/>
              </a:solidFill>
            </a:endParaRPr>
          </a:p>
        </p:txBody>
      </p:sp>
      <p:sp>
        <p:nvSpPr>
          <p:cNvPr id="5" name="txt_Autor"/>
          <p:cNvSpPr>
            <a:spLocks noChangeArrowheads="1"/>
          </p:cNvSpPr>
          <p:nvPr/>
        </p:nvSpPr>
        <p:spPr bwMode="auto">
          <a:xfrm>
            <a:off x="712788" y="4953000"/>
            <a:ext cx="772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6600"/>
              </a:buClr>
              <a:buSzPct val="120000"/>
              <a:buFont typeface="Webdings" panose="05030102010509060703" pitchFamily="18" charset="2"/>
              <a:buNone/>
            </a:pPr>
            <a:r>
              <a:rPr lang="fi-FI" altLang="de-DE" sz="1600" dirty="0" smtClean="0">
                <a:solidFill>
                  <a:schemeClr val="tx2"/>
                </a:solidFill>
              </a:rPr>
              <a:t>Selina Kahn, Lisa Van Volxem</a:t>
            </a:r>
            <a:endParaRPr lang="de-DE" altLang="de-DE" sz="1600" dirty="0">
              <a:solidFill>
                <a:schemeClr val="tx2"/>
              </a:solidFill>
            </a:endParaRPr>
          </a:p>
        </p:txBody>
      </p:sp>
      <p:sp>
        <p:nvSpPr>
          <p:cNvPr id="6" name="txt_OrtDatum"/>
          <p:cNvSpPr>
            <a:spLocks noChangeArrowheads="1"/>
          </p:cNvSpPr>
          <p:nvPr/>
        </p:nvSpPr>
        <p:spPr bwMode="auto">
          <a:xfrm>
            <a:off x="712788" y="5491163"/>
            <a:ext cx="772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6600"/>
              </a:buClr>
              <a:buSzPct val="120000"/>
              <a:buFont typeface="Webdings" panose="05030102010509060703" pitchFamily="18" charset="2"/>
              <a:buNone/>
            </a:pPr>
            <a:r>
              <a:rPr lang="de-DE" altLang="de-DE" sz="1600" dirty="0" smtClean="0">
                <a:solidFill>
                  <a:schemeClr val="tx2"/>
                </a:solidFill>
              </a:rPr>
              <a:t>Finanzamt Trier, 18.06.2019</a:t>
            </a:r>
            <a:endParaRPr lang="de-DE" altLang="de-DE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Was bringt dem Verein die Gemeinnützigkeit?</a:t>
            </a:r>
            <a:endParaRPr lang="de-DE" sz="24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■"/>
            </a:pPr>
            <a:r>
              <a:rPr lang="de-DE" sz="2400" dirty="0" smtClean="0">
                <a:solidFill>
                  <a:srgbClr val="000000"/>
                </a:solidFill>
              </a:rPr>
              <a:t>Empfang von Spenden</a:t>
            </a:r>
          </a:p>
          <a:p>
            <a:pPr>
              <a:buFont typeface="Arial" panose="020B0604020202020204" pitchFamily="34" charset="0"/>
              <a:buChar char="■"/>
            </a:pPr>
            <a:r>
              <a:rPr lang="de-DE" sz="2400" dirty="0" smtClean="0">
                <a:solidFill>
                  <a:srgbClr val="000000"/>
                </a:solidFill>
              </a:rPr>
              <a:t>Ausstellung von Spendenbescheinigungen</a:t>
            </a:r>
          </a:p>
          <a:p>
            <a:pPr>
              <a:buFont typeface="Arial" panose="020B0604020202020204" pitchFamily="34" charset="0"/>
              <a:buChar char="■"/>
            </a:pPr>
            <a:r>
              <a:rPr lang="de-DE" sz="2400" dirty="0">
                <a:solidFill>
                  <a:srgbClr val="000000"/>
                </a:solidFill>
              </a:rPr>
              <a:t>w</a:t>
            </a:r>
            <a:r>
              <a:rPr lang="de-DE" sz="2400" dirty="0" smtClean="0">
                <a:solidFill>
                  <a:srgbClr val="000000"/>
                </a:solidFill>
              </a:rPr>
              <a:t>eitgehende Steuerbefreiung von der KSt und GewSt</a:t>
            </a:r>
          </a:p>
          <a:p>
            <a:pPr>
              <a:buFont typeface="Arial" panose="020B0604020202020204" pitchFamily="34" charset="0"/>
              <a:buChar char="■"/>
            </a:pPr>
            <a:r>
              <a:rPr lang="de-DE" sz="2400" dirty="0" smtClean="0">
                <a:solidFill>
                  <a:srgbClr val="000000"/>
                </a:solidFill>
              </a:rPr>
              <a:t>Ermäßigung bei der USt</a:t>
            </a:r>
          </a:p>
          <a:p>
            <a:pPr>
              <a:buFont typeface="Arial" panose="020B0604020202020204" pitchFamily="34" charset="0"/>
              <a:buChar char="■"/>
            </a:pPr>
            <a:r>
              <a:rPr lang="de-DE" sz="2400" dirty="0" smtClean="0">
                <a:solidFill>
                  <a:srgbClr val="000000"/>
                </a:solidFill>
              </a:rPr>
              <a:t>Übungsleiterfreibetrag gem. § 3 Nr. 26 EStG, Aufwandsentschädigung gem. § 3 Nr. 26a EStG</a:t>
            </a:r>
          </a:p>
          <a:p>
            <a:pPr marL="446088" indent="-446088">
              <a:buFont typeface="Arial" panose="020B0604020202020204" pitchFamily="34" charset="0"/>
              <a:buChar char="■"/>
            </a:pPr>
            <a:r>
              <a:rPr lang="de-DE" sz="2400" dirty="0" smtClean="0">
                <a:solidFill>
                  <a:srgbClr val="000000"/>
                </a:solidFill>
              </a:rPr>
              <a:t>Möglichkeit staatlicher Zuschüsse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II. Gründung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8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685800" y="1624866"/>
            <a:ext cx="1960890" cy="724016"/>
          </a:xfrm>
          <a:ln>
            <a:solidFill>
              <a:srgbClr val="000000"/>
            </a:solidFill>
          </a:ln>
        </p:spPr>
        <p:txBody>
          <a:bodyPr anchor="t"/>
          <a:lstStyle/>
          <a:p>
            <a:pPr algn="ctr">
              <a:lnSpc>
                <a:spcPct val="100000"/>
              </a:lnSpc>
            </a:pPr>
            <a:r>
              <a:rPr lang="de-DE" sz="2000" dirty="0" smtClean="0"/>
              <a:t>Ideeller Bereich</a:t>
            </a: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677210" y="2420888"/>
            <a:ext cx="1959090" cy="2590400"/>
          </a:xfrm>
          <a:ln>
            <a:solidFill>
              <a:srgbClr val="000000"/>
            </a:solidFill>
          </a:ln>
        </p:spPr>
        <p:txBody>
          <a:bodyPr/>
          <a:lstStyle/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rgbClr val="000000"/>
                </a:solidFill>
              </a:rPr>
              <a:t>Mitgliedsbeiträge</a:t>
            </a: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1000" dirty="0" smtClean="0">
              <a:solidFill>
                <a:srgbClr val="000000"/>
              </a:solidFill>
            </a:endParaRP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rgbClr val="000000"/>
                </a:solidFill>
              </a:rPr>
              <a:t>Spenden</a:t>
            </a: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1000" dirty="0" smtClean="0">
              <a:solidFill>
                <a:srgbClr val="000000"/>
              </a:solidFill>
            </a:endParaRP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rgbClr val="000000"/>
                </a:solidFill>
              </a:rPr>
              <a:t>Zuschüsse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5800" y="262890"/>
            <a:ext cx="6262464" cy="974725"/>
          </a:xfrm>
        </p:spPr>
        <p:txBody>
          <a:bodyPr/>
          <a:lstStyle/>
          <a:p>
            <a:r>
              <a:rPr lang="de-DE" dirty="0" smtClean="0"/>
              <a:t>III. Tatsächliche Geschäftsführung</a:t>
            </a:r>
            <a:endParaRPr lang="de-DE" dirty="0"/>
          </a:p>
        </p:txBody>
      </p:sp>
      <p:sp>
        <p:nvSpPr>
          <p:cNvPr id="7" name="Textplatzhalter 1"/>
          <p:cNvSpPr txBox="1">
            <a:spLocks/>
          </p:cNvSpPr>
          <p:nvPr/>
        </p:nvSpPr>
        <p:spPr bwMode="auto">
          <a:xfrm>
            <a:off x="2744038" y="1624863"/>
            <a:ext cx="1868176" cy="7240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Pct val="80000"/>
              <a:buFont typeface="Wingdings" panose="05000000000000000000" pitchFamily="2" charset="2"/>
              <a:buNone/>
              <a:tabLst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0" fontAlgn="base" latinLnBrk="0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Pct val="80000"/>
              <a:buFont typeface="Wingdings" panose="05000000000000000000" pitchFamily="2" charset="2"/>
              <a:buNone/>
              <a:tabLst/>
              <a:defRPr sz="20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4400" marR="0" indent="0" algn="l" defTabSz="9144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Pct val="80000"/>
              <a:buFont typeface="Symbol" panose="05050102010706020507" pitchFamily="18" charset="2"/>
              <a:buNone/>
              <a:tabLst>
                <a:tab pos="357188" algn="l"/>
              </a:tabLst>
              <a:defRPr sz="1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371600" marR="0" indent="0" algn="l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Pct val="80000"/>
              <a:buFont typeface="Courier New" panose="02070309020205020404" pitchFamily="49" charset="0"/>
              <a:buNone/>
              <a:tabLst>
                <a:tab pos="363538" algn="l"/>
              </a:tabLst>
              <a:defRPr lang="de-DE" sz="1600" b="1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4pPr>
            <a:lvl5pPr marL="1828800" marR="0" indent="0" algn="l" defTabSz="914400" rtl="0" eaLnBrk="0" fontAlgn="base" latinLnBrk="0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Pct val="80000"/>
              <a:buFont typeface="Arial" panose="020B0604020202020204" pitchFamily="34" charset="0"/>
              <a:buNone/>
              <a:tabLst/>
              <a:defRPr sz="1600" b="1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600" b="1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lvl6pPr>
            <a:lvl7pPr marL="274320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600" b="1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lvl7pPr>
            <a:lvl8pPr marL="320040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600" b="1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lvl8pPr>
            <a:lvl9pPr marL="365760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2000" kern="0" dirty="0" smtClean="0"/>
              <a:t>Vermögens-verwaltung</a:t>
            </a:r>
            <a:endParaRPr lang="de-DE" sz="2000" kern="0" dirty="0"/>
          </a:p>
        </p:txBody>
      </p:sp>
      <p:sp>
        <p:nvSpPr>
          <p:cNvPr id="8" name="Textplatzhalter 1"/>
          <p:cNvSpPr>
            <a:spLocks noGrp="1"/>
          </p:cNvSpPr>
          <p:nvPr>
            <p:ph type="body" idx="1"/>
          </p:nvPr>
        </p:nvSpPr>
        <p:spPr>
          <a:xfrm>
            <a:off x="6675085" y="1624864"/>
            <a:ext cx="2257531" cy="724017"/>
          </a:xfrm>
          <a:ln>
            <a:solidFill>
              <a:schemeClr val="tx1"/>
            </a:solidFill>
          </a:ln>
        </p:spPr>
        <p:txBody>
          <a:bodyPr anchor="t"/>
          <a:lstStyle/>
          <a:p>
            <a:pPr algn="ctr">
              <a:lnSpc>
                <a:spcPct val="100000"/>
              </a:lnSpc>
            </a:pPr>
            <a:r>
              <a:rPr lang="de-DE" sz="2000" dirty="0" smtClean="0"/>
              <a:t>Wirtschaftlicher Geschäftsbetrieb</a:t>
            </a:r>
            <a:endParaRPr lang="de-DE" sz="200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"/>
          </p:nvPr>
        </p:nvSpPr>
        <p:spPr>
          <a:xfrm>
            <a:off x="4709561" y="1624863"/>
            <a:ext cx="1868177" cy="724018"/>
          </a:xfrm>
          <a:ln>
            <a:solidFill>
              <a:srgbClr val="000000"/>
            </a:solidFill>
          </a:ln>
        </p:spPr>
        <p:txBody>
          <a:bodyPr anchor="t"/>
          <a:lstStyle/>
          <a:p>
            <a:pPr algn="ctr">
              <a:lnSpc>
                <a:spcPct val="100000"/>
              </a:lnSpc>
            </a:pPr>
            <a:r>
              <a:rPr lang="de-DE" sz="2000" dirty="0" smtClean="0"/>
              <a:t>Zweckbetrieb</a:t>
            </a:r>
            <a:endParaRPr lang="de-DE" sz="2000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0"/>
          </p:nvPr>
        </p:nvSpPr>
        <p:spPr>
          <a:xfrm>
            <a:off x="2744038" y="2420888"/>
            <a:ext cx="1868176" cy="2590400"/>
          </a:xfrm>
          <a:ln>
            <a:solidFill>
              <a:schemeClr val="tx1"/>
            </a:solidFill>
          </a:ln>
        </p:spPr>
        <p:txBody>
          <a:bodyPr/>
          <a:lstStyle/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rgbClr val="000000"/>
                </a:solidFill>
              </a:rPr>
              <a:t>Zinseinnahmen</a:t>
            </a: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1000" dirty="0" smtClean="0">
              <a:solidFill>
                <a:srgbClr val="000000"/>
              </a:solidFill>
            </a:endParaRP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rgbClr val="000000"/>
                </a:solidFill>
              </a:rPr>
              <a:t>Miet- und Pacht-einnahmen</a:t>
            </a:r>
          </a:p>
          <a:p>
            <a:pPr marL="0" indent="0">
              <a:buNone/>
            </a:pP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1" name="Inhaltsplatzhalter 3"/>
          <p:cNvSpPr>
            <a:spLocks noGrp="1"/>
          </p:cNvSpPr>
          <p:nvPr>
            <p:ph sz="quarter" idx="10"/>
          </p:nvPr>
        </p:nvSpPr>
        <p:spPr>
          <a:xfrm>
            <a:off x="4719953" y="2420888"/>
            <a:ext cx="1857786" cy="2590400"/>
          </a:xfrm>
          <a:ln>
            <a:solidFill>
              <a:schemeClr val="tx1"/>
            </a:solidFill>
          </a:ln>
        </p:spPr>
        <p:txBody>
          <a:bodyPr/>
          <a:lstStyle/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700" dirty="0" smtClean="0">
                <a:solidFill>
                  <a:srgbClr val="000000"/>
                </a:solidFill>
              </a:rPr>
              <a:t>bestimmte sportliche Veranstaltungen</a:t>
            </a: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000000"/>
              </a:solidFill>
            </a:endParaRP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700" dirty="0">
                <a:solidFill>
                  <a:srgbClr val="000000"/>
                </a:solidFill>
              </a:rPr>
              <a:t>k</a:t>
            </a:r>
            <a:r>
              <a:rPr lang="de-DE" sz="1700" dirty="0" smtClean="0">
                <a:solidFill>
                  <a:srgbClr val="000000"/>
                </a:solidFill>
              </a:rPr>
              <a:t>ulturelle Veranstaltungen</a:t>
            </a: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000000"/>
              </a:solidFill>
            </a:endParaRP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rgbClr val="000000"/>
                </a:solidFill>
              </a:rPr>
              <a:t>Behinderten-werkstätte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2" name="Inhaltsplatzhalter 3"/>
          <p:cNvSpPr>
            <a:spLocks noGrp="1"/>
          </p:cNvSpPr>
          <p:nvPr>
            <p:ph sz="quarter" idx="10"/>
          </p:nvPr>
        </p:nvSpPr>
        <p:spPr>
          <a:xfrm>
            <a:off x="6675085" y="2420889"/>
            <a:ext cx="2257531" cy="2590400"/>
          </a:xfrm>
          <a:ln>
            <a:solidFill>
              <a:schemeClr val="tx1"/>
            </a:solidFill>
          </a:ln>
        </p:spPr>
        <p:txBody>
          <a:bodyPr/>
          <a:lstStyle/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rgbClr val="000000"/>
                </a:solidFill>
              </a:rPr>
              <a:t>Bewirtung</a:t>
            </a: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1000" dirty="0" smtClean="0">
              <a:solidFill>
                <a:srgbClr val="000000"/>
              </a:solidFill>
            </a:endParaRP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rgbClr val="000000"/>
                </a:solidFill>
              </a:rPr>
              <a:t>Werbung</a:t>
            </a: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1000" dirty="0" smtClean="0">
              <a:solidFill>
                <a:srgbClr val="000000"/>
              </a:solidFill>
            </a:endParaRPr>
          </a:p>
          <a:p>
            <a:pPr marL="182563" indent="-1825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000000"/>
                </a:solidFill>
              </a:rPr>
              <a:t>g</a:t>
            </a:r>
            <a:r>
              <a:rPr lang="de-DE" sz="1800" dirty="0" smtClean="0">
                <a:solidFill>
                  <a:srgbClr val="000000"/>
                </a:solidFill>
              </a:rPr>
              <a:t>esellige Veranstaltungen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3" name="Inhaltsplatzhalter 3"/>
          <p:cNvSpPr>
            <a:spLocks noGrp="1"/>
          </p:cNvSpPr>
          <p:nvPr>
            <p:ph sz="quarter" idx="10"/>
          </p:nvPr>
        </p:nvSpPr>
        <p:spPr>
          <a:xfrm>
            <a:off x="2744038" y="5086350"/>
            <a:ext cx="1868176" cy="1262105"/>
          </a:xfrm>
          <a:ln>
            <a:solidFill>
              <a:srgbClr val="000000"/>
            </a:solidFill>
          </a:ln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1800" dirty="0">
                <a:solidFill>
                  <a:srgbClr val="8F1936"/>
                </a:solidFill>
              </a:rPr>
              <a:t>s</a:t>
            </a:r>
            <a:r>
              <a:rPr lang="de-DE" sz="1800" dirty="0" smtClean="0">
                <a:solidFill>
                  <a:srgbClr val="8F1936"/>
                </a:solidFill>
              </a:rPr>
              <a:t>teuerfrei bei KSt und GewSt,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1800" dirty="0" smtClean="0">
                <a:solidFill>
                  <a:srgbClr val="8F1936"/>
                </a:solidFill>
              </a:rPr>
              <a:t>ggf. USt-pflichtig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10"/>
          </p:nvPr>
        </p:nvSpPr>
        <p:spPr>
          <a:xfrm>
            <a:off x="4719953" y="5083293"/>
            <a:ext cx="1857785" cy="1257169"/>
          </a:xfrm>
          <a:ln>
            <a:solidFill>
              <a:srgbClr val="000000"/>
            </a:solidFill>
          </a:ln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1800" dirty="0">
                <a:solidFill>
                  <a:srgbClr val="8F1936"/>
                </a:solidFill>
              </a:rPr>
              <a:t>s</a:t>
            </a:r>
            <a:r>
              <a:rPr lang="de-DE" sz="1800" dirty="0" smtClean="0">
                <a:solidFill>
                  <a:srgbClr val="8F1936"/>
                </a:solidFill>
              </a:rPr>
              <a:t>teuerfrei bei KSt und GewSt,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1800" dirty="0">
                <a:solidFill>
                  <a:srgbClr val="8F1936"/>
                </a:solidFill>
              </a:rPr>
              <a:t>e</a:t>
            </a:r>
            <a:r>
              <a:rPr lang="de-DE" sz="1800" dirty="0" smtClean="0">
                <a:solidFill>
                  <a:srgbClr val="8F1936"/>
                </a:solidFill>
              </a:rPr>
              <a:t>rmäßigter USt-Satz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quarter" idx="10"/>
          </p:nvPr>
        </p:nvSpPr>
        <p:spPr>
          <a:xfrm>
            <a:off x="685800" y="5083293"/>
            <a:ext cx="1959090" cy="1257169"/>
          </a:xfrm>
          <a:ln>
            <a:solidFill>
              <a:srgbClr val="000000"/>
            </a:solidFill>
          </a:ln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1800" dirty="0" smtClean="0">
                <a:solidFill>
                  <a:srgbClr val="8F1936"/>
                </a:solidFill>
              </a:rPr>
              <a:t>steuerfrei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quarter" idx="10"/>
          </p:nvPr>
        </p:nvSpPr>
        <p:spPr>
          <a:xfrm>
            <a:off x="6675085" y="5083293"/>
            <a:ext cx="2257531" cy="1257170"/>
          </a:xfrm>
          <a:ln>
            <a:solidFill>
              <a:srgbClr val="000000"/>
            </a:solidFill>
          </a:ln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1800" dirty="0" smtClean="0">
                <a:solidFill>
                  <a:srgbClr val="8F1936"/>
                </a:solidFill>
              </a:rPr>
              <a:t>steuerpflichtig</a:t>
            </a:r>
          </a:p>
        </p:txBody>
      </p:sp>
    </p:spTree>
    <p:extLst>
      <p:ext uri="{BB962C8B-B14F-4D97-AF65-F5344CB8AC3E}">
        <p14:creationId xmlns:p14="http://schemas.microsoft.com/office/powerpoint/2010/main" val="28045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allAtOnce" animBg="1"/>
      <p:bldP spid="7" grpId="0" build="allAtOnce" animBg="1"/>
      <p:bldP spid="8" grpId="0" build="allAtOnce" animBg="1"/>
      <p:bldP spid="9" grpId="0" build="allAtOnce" animBg="1"/>
      <p:bldP spid="10" grpId="0" uiExpand="1" build="allAtOnce" animBg="1"/>
      <p:bldP spid="11" grpId="0" build="allAtOnce" animBg="1"/>
      <p:bldP spid="12" grpId="0" uiExpand="1" build="allAtOnce" animBg="1"/>
      <p:bldP spid="13" grpId="0" build="allAtOnce" animBg="1"/>
      <p:bldP spid="14" grpId="0" uiExpand="1" build="allAtOnce" animBg="1"/>
      <p:bldP spid="15" grpId="0" uiExpand="1" build="allAtOnce" animBg="1"/>
      <p:bldP spid="16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Zeitnahe Mittelverwendung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u</a:t>
            </a:r>
            <a:r>
              <a:rPr lang="de-DE" dirty="0" smtClean="0"/>
              <a:t>nmittelbar für die satzungsgemäßen gemeinnützigen Zwecke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a</a:t>
            </a:r>
            <a:r>
              <a:rPr lang="de-DE" dirty="0" smtClean="0"/>
              <a:t>uch für Anschaffung von Vermögensgegenstände (z.B. Musikinstrument)</a:t>
            </a:r>
          </a:p>
          <a:p>
            <a:pPr lvl="1">
              <a:lnSpc>
                <a:spcPct val="100000"/>
              </a:lnSpc>
            </a:pPr>
            <a:r>
              <a:rPr lang="de-DE" dirty="0" smtClean="0"/>
              <a:t>zeitnah = Ausgabe spätestens im übernächsten Jahr des Zuflusses</a:t>
            </a:r>
          </a:p>
          <a:p>
            <a:pPr marL="0" indent="0">
              <a:buNone/>
            </a:pPr>
            <a:r>
              <a:rPr lang="de-DE" dirty="0" smtClean="0"/>
              <a:t>											</a:t>
            </a:r>
            <a:r>
              <a:rPr lang="de-DE" sz="2400" dirty="0" smtClean="0">
                <a:solidFill>
                  <a:schemeClr val="tx1"/>
                </a:solidFill>
              </a:rPr>
              <a:t>Verwendung als Rücklage möglich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800" dirty="0" smtClean="0"/>
              <a:t>a. Die steuerliche Gemeinnützigkeit</a:t>
            </a:r>
            <a:endParaRPr lang="de-DE" sz="2800" dirty="0"/>
          </a:p>
        </p:txBody>
      </p:sp>
      <p:sp>
        <p:nvSpPr>
          <p:cNvPr id="4" name="Pfeil nach rechts 3"/>
          <p:cNvSpPr/>
          <p:nvPr/>
        </p:nvSpPr>
        <p:spPr bwMode="auto">
          <a:xfrm>
            <a:off x="1619672" y="5301208"/>
            <a:ext cx="720080" cy="216024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8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Rücklagen</a:t>
            </a:r>
          </a:p>
          <a:p>
            <a:pPr lvl="1">
              <a:lnSpc>
                <a:spcPct val="100000"/>
              </a:lnSpc>
            </a:pPr>
            <a:r>
              <a:rPr lang="de-DE" dirty="0" smtClean="0"/>
              <a:t>Zweckgebundene Rücklage</a:t>
            </a:r>
          </a:p>
          <a:p>
            <a:pPr lvl="2">
              <a:lnSpc>
                <a:spcPct val="100000"/>
              </a:lnSpc>
            </a:pPr>
            <a:r>
              <a:rPr lang="de-DE" dirty="0" smtClean="0"/>
              <a:t>Mittel für ein ganz bestimmtes Vorhaben</a:t>
            </a:r>
          </a:p>
          <a:p>
            <a:pPr lvl="2">
              <a:lnSpc>
                <a:spcPct val="100000"/>
              </a:lnSpc>
            </a:pPr>
            <a:r>
              <a:rPr lang="de-DE" dirty="0"/>
              <a:t>k</a:t>
            </a:r>
            <a:r>
              <a:rPr lang="de-DE" dirty="0" smtClean="0"/>
              <a:t>onkrete Ziel- und Zeitvorstellung durch Vorstandsbeschluss</a:t>
            </a:r>
          </a:p>
          <a:p>
            <a:pPr lvl="2">
              <a:lnSpc>
                <a:spcPct val="100000"/>
              </a:lnSpc>
            </a:pPr>
            <a:r>
              <a:rPr lang="de-DE" dirty="0" smtClean="0"/>
              <a:t>z.B. Investitions-/ Anschaffungsrücklage, Wiederbeschaffungs- und Betriebsmittelrücklage</a:t>
            </a:r>
            <a:endParaRPr lang="de-DE" dirty="0"/>
          </a:p>
          <a:p>
            <a:pPr marL="892175" lvl="2" indent="-4460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 smtClean="0"/>
              <a:t>Freie Rücklage</a:t>
            </a: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/>
              <a:t>k</a:t>
            </a:r>
            <a:r>
              <a:rPr lang="de-DE" sz="2000" dirty="0" smtClean="0"/>
              <a:t>ein konkretes Verwendungsziel</a:t>
            </a: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/>
              <a:t>b</a:t>
            </a:r>
            <a:r>
              <a:rPr lang="de-DE" sz="2000" dirty="0" smtClean="0"/>
              <a:t>is zu einem Drittel der Überschüsse aus Vermögensverwaltung</a:t>
            </a: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/>
              <a:t>z</a:t>
            </a:r>
            <a:r>
              <a:rPr lang="de-DE" sz="2000" dirty="0" smtClean="0"/>
              <a:t>zgl. bis zu 10 % der sonstigen Erträge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a. Die steuerliche Gemeinnützigkeit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299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Zweckbetrieb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d</a:t>
            </a:r>
            <a:r>
              <a:rPr lang="de-DE" dirty="0" smtClean="0"/>
              <a:t>ient unmittelbar der Verwirklichung der gemeinnützigen Satzungszwecke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u</a:t>
            </a:r>
            <a:r>
              <a:rPr lang="de-DE" dirty="0" smtClean="0"/>
              <a:t>nentbehrlich für die Zweckverwirklichung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t</a:t>
            </a:r>
            <a:r>
              <a:rPr lang="de-DE" dirty="0" smtClean="0"/>
              <a:t>ritt nicht mehr als unbedingt notwendig in Wettbewerb</a:t>
            </a:r>
          </a:p>
          <a:p>
            <a:pPr lvl="1">
              <a:lnSpc>
                <a:spcPct val="100000"/>
              </a:lnSpc>
            </a:pPr>
            <a:r>
              <a:rPr lang="de-DE" dirty="0" smtClean="0"/>
              <a:t>Ausnahme von der Wettbewerbsklausel kraft Gesetzes</a:t>
            </a:r>
          </a:p>
          <a:p>
            <a:pPr lvl="1">
              <a:lnSpc>
                <a:spcPct val="100000"/>
              </a:lnSpc>
            </a:pPr>
            <a:r>
              <a:rPr lang="de-DE" u="sng" dirty="0"/>
              <a:t>k</a:t>
            </a:r>
            <a:r>
              <a:rPr lang="de-DE" u="sng" dirty="0" smtClean="0"/>
              <a:t>ein</a:t>
            </a:r>
            <a:r>
              <a:rPr lang="de-DE" dirty="0" smtClean="0"/>
              <a:t> Zweckbetrieb:</a:t>
            </a:r>
          </a:p>
          <a:p>
            <a:pPr lvl="2">
              <a:lnSpc>
                <a:spcPct val="100000"/>
              </a:lnSpc>
            </a:pPr>
            <a:r>
              <a:rPr lang="de-DE" dirty="0"/>
              <a:t>g</a:t>
            </a:r>
            <a:r>
              <a:rPr lang="de-DE" dirty="0" smtClean="0"/>
              <a:t>esellige Veranstaltungen</a:t>
            </a:r>
          </a:p>
          <a:p>
            <a:pPr lvl="2">
              <a:lnSpc>
                <a:spcPct val="100000"/>
              </a:lnSpc>
            </a:pPr>
            <a:r>
              <a:rPr lang="de-DE" dirty="0" smtClean="0"/>
              <a:t>Bewirtungen</a:t>
            </a:r>
          </a:p>
          <a:p>
            <a:pPr lvl="2">
              <a:lnSpc>
                <a:spcPct val="100000"/>
              </a:lnSpc>
            </a:pPr>
            <a:r>
              <a:rPr lang="de-DE" dirty="0" smtClean="0"/>
              <a:t>Werbung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800" dirty="0" smtClean="0"/>
              <a:t>a. Die steuerliche Gemeinnützigkeit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583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Wirtschaftlicher Geschäftsbetrieb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gewerbliche Betätigung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Nachhaltigkeit</a:t>
            </a:r>
          </a:p>
          <a:p>
            <a:pPr lvl="1">
              <a:lnSpc>
                <a:spcPct val="100000"/>
              </a:lnSpc>
            </a:pPr>
            <a:r>
              <a:rPr lang="de-DE" dirty="0" smtClean="0"/>
              <a:t>Einnahmeerzielungsabsicht</a:t>
            </a:r>
          </a:p>
          <a:p>
            <a:pPr lvl="1">
              <a:lnSpc>
                <a:spcPct val="100000"/>
              </a:lnSpc>
            </a:pPr>
            <a:r>
              <a:rPr lang="de-DE" dirty="0" smtClean="0"/>
              <a:t>nur zur Mittelbeschaffung</a:t>
            </a:r>
          </a:p>
          <a:p>
            <a:pPr lvl="1">
              <a:lnSpc>
                <a:spcPct val="100000"/>
              </a:lnSpc>
            </a:pPr>
            <a:r>
              <a:rPr lang="de-DE" dirty="0" smtClean="0"/>
              <a:t>Zusammenfassung zu einem wirtschaftlichen Geschäftsbetrieb</a:t>
            </a:r>
          </a:p>
          <a:p>
            <a:pPr marL="450850" lvl="1" indent="0">
              <a:lnSpc>
                <a:spcPct val="100000"/>
              </a:lnSpc>
              <a:buNone/>
            </a:pP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Verluste gefährden die Gemeinnützigkeit </a:t>
            </a:r>
          </a:p>
          <a:p>
            <a:pPr lvl="1">
              <a:lnSpc>
                <a:spcPct val="100000"/>
              </a:lnSpc>
            </a:pP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800" dirty="0" smtClean="0"/>
              <a:t>a. Die steuerliche Gemeinnützigkeit</a:t>
            </a:r>
            <a:endParaRPr lang="de-DE" sz="2800" dirty="0"/>
          </a:p>
        </p:txBody>
      </p:sp>
      <p:sp>
        <p:nvSpPr>
          <p:cNvPr id="4" name="Pfeil nach rechts 3"/>
          <p:cNvSpPr/>
          <p:nvPr/>
        </p:nvSpPr>
        <p:spPr bwMode="auto">
          <a:xfrm>
            <a:off x="1619672" y="5301208"/>
            <a:ext cx="720080" cy="216024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35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dirty="0" smtClean="0"/>
              <a:t>Beispiel: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Einmal jährlich veranstaltet der Freizeitchor Nachtigall e.V. ein Jahreskonzert. Folgende Einnahmen und Ausgaben wurden getätigt: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Eintritt Konzert		 2.000 €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Bewirtung			 4.000 €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CD-Verkauf 		 1.500 €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Miete Bürgerhaus		 </a:t>
            </a:r>
            <a:r>
              <a:rPr lang="de-DE" sz="2000" dirty="0" smtClean="0">
                <a:solidFill>
                  <a:srgbClr val="FF0000"/>
                </a:solidFill>
              </a:rPr>
              <a:t>  -500 €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Einkauf Getränke</a:t>
            </a:r>
            <a:r>
              <a:rPr lang="de-DE" sz="2000" dirty="0" smtClean="0">
                <a:solidFill>
                  <a:srgbClr val="FF0000"/>
                </a:solidFill>
              </a:rPr>
              <a:t>	</a:t>
            </a:r>
            <a:r>
              <a:rPr lang="de-DE" sz="2000" dirty="0">
                <a:solidFill>
                  <a:srgbClr val="FF0000"/>
                </a:solidFill>
              </a:rPr>
              <a:t>	</a:t>
            </a:r>
            <a:r>
              <a:rPr lang="de-DE" sz="2000" dirty="0" smtClean="0">
                <a:solidFill>
                  <a:srgbClr val="FF0000"/>
                </a:solidFill>
              </a:rPr>
              <a:t>-2.000 €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Herstellung CDs</a:t>
            </a:r>
            <a:r>
              <a:rPr lang="de-DE" sz="2000" dirty="0" smtClean="0">
                <a:solidFill>
                  <a:srgbClr val="FF0000"/>
                </a:solidFill>
              </a:rPr>
              <a:t>		-1.000 €</a:t>
            </a:r>
          </a:p>
          <a:p>
            <a:pPr marL="450850" lvl="1" indent="0">
              <a:lnSpc>
                <a:spcPct val="100000"/>
              </a:lnSpc>
              <a:buNone/>
            </a:pPr>
            <a:endParaRPr lang="de-DE" sz="1000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Gewinn Zweckbetrieb: Eintritt Konzert abzgl. Miete Bürgerhaus;   	 die restlichen Einnahmen und Ausgaben gehören zum   	 	 	 wirtschaftlichen Geschäftsbetrieb</a:t>
            </a:r>
            <a:endParaRPr lang="de-DE" sz="2000" u="sng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					</a:t>
            </a:r>
            <a:r>
              <a:rPr lang="de-DE" dirty="0" smtClean="0"/>
              <a:t>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800" dirty="0"/>
              <a:t>a</a:t>
            </a:r>
            <a:r>
              <a:rPr lang="de-DE" sz="2800" dirty="0" smtClean="0"/>
              <a:t>. Die steuerliche Gemeinnützigkeit</a:t>
            </a:r>
            <a:endParaRPr lang="de-DE" sz="28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52936"/>
            <a:ext cx="2543530" cy="2610214"/>
          </a:xfrm>
          <a:prstGeom prst="rect">
            <a:avLst/>
          </a:prstGeom>
        </p:spPr>
      </p:pic>
      <p:sp>
        <p:nvSpPr>
          <p:cNvPr id="10" name="Pfeil nach rechts 9"/>
          <p:cNvSpPr/>
          <p:nvPr/>
        </p:nvSpPr>
        <p:spPr bwMode="auto">
          <a:xfrm>
            <a:off x="685800" y="5589240"/>
            <a:ext cx="720080" cy="216024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1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0850" lvl="1" indent="0">
              <a:lnSpc>
                <a:spcPct val="100000"/>
              </a:lnSpc>
              <a:buNone/>
            </a:pP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500" dirty="0" smtClean="0"/>
              <a:t>b. Die Steuern des gemeinnützigen Vereins</a:t>
            </a:r>
            <a:endParaRPr lang="de-DE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15380"/>
            <a:ext cx="7327951" cy="50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Körperschaftsteuer/ Gewerbesteuer</a:t>
            </a: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/>
              <a:t>	      </a:t>
            </a:r>
            <a:r>
              <a:rPr lang="de-DE" sz="2400" dirty="0" smtClean="0">
                <a:solidFill>
                  <a:schemeClr val="tx1"/>
                </a:solidFill>
              </a:rPr>
              <a:t>nur für den wirtschaftlichen Geschäftsbetrieb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/>
              <a:t>Beispiel: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Ein Verein hat folgende Einnahmen: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Mitgliedsbeiträge		20.000 €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Einnahmen aus Gaststätte	34.000 €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Zinserträge			  5.000 €	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Verlust aus Konzert		10.000 €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u="sng" dirty="0" smtClean="0">
                <a:solidFill>
                  <a:schemeClr val="tx1"/>
                </a:solidFill>
              </a:rPr>
              <a:t>Rechtsfolge: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Einnahmen wirtschaftlicher Geschäftsbetrieb unter der Besteuerungsgrenze von 35.000 € 	      </a:t>
            </a:r>
            <a:r>
              <a:rPr lang="de-DE" sz="2000" dirty="0" err="1">
                <a:solidFill>
                  <a:schemeClr val="tx1"/>
                </a:solidFill>
              </a:rPr>
              <a:t>ertragsteuerfrei</a:t>
            </a:r>
            <a:endParaRPr lang="de-DE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</a:t>
            </a: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500" dirty="0" smtClean="0"/>
              <a:t>b. Die Steuern des gemeinnützigen Vereins</a:t>
            </a:r>
            <a:endParaRPr lang="de-DE" sz="2500" dirty="0"/>
          </a:p>
        </p:txBody>
      </p:sp>
      <p:sp>
        <p:nvSpPr>
          <p:cNvPr id="7" name="Pfeil nach rechts 6"/>
          <p:cNvSpPr/>
          <p:nvPr/>
        </p:nvSpPr>
        <p:spPr bwMode="auto">
          <a:xfrm>
            <a:off x="1187624" y="2276872"/>
            <a:ext cx="720080" cy="216024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8" name="Pfeil nach rechts 7"/>
          <p:cNvSpPr/>
          <p:nvPr/>
        </p:nvSpPr>
        <p:spPr bwMode="auto">
          <a:xfrm>
            <a:off x="4830607" y="5949280"/>
            <a:ext cx="720080" cy="216024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" name="Ellipse 8"/>
          <p:cNvSpPr/>
          <p:nvPr/>
        </p:nvSpPr>
        <p:spPr bwMode="auto">
          <a:xfrm rot="717156">
            <a:off x="4034460" y="3800627"/>
            <a:ext cx="1583166" cy="768913"/>
          </a:xfrm>
          <a:prstGeom prst="ellipse">
            <a:avLst/>
          </a:prstGeom>
          <a:noFill/>
          <a:ln w="57150">
            <a:solidFill>
              <a:srgbClr val="8F1936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22" y="2746381"/>
            <a:ext cx="2543530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Umsatzsteuer</a:t>
            </a: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/>
              <a:t>	      </a:t>
            </a:r>
            <a:r>
              <a:rPr lang="de-DE" sz="2400" dirty="0" smtClean="0">
                <a:solidFill>
                  <a:schemeClr val="tx1"/>
                </a:solidFill>
              </a:rPr>
              <a:t>keine Anwendung der Besteuerungsgrenze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■"/>
            </a:pPr>
            <a:r>
              <a:rPr lang="de-DE" dirty="0" smtClean="0">
                <a:solidFill>
                  <a:schemeClr val="tx1"/>
                </a:solidFill>
              </a:rPr>
              <a:t>alle umsatzsteuerbaren Vorgänge sind grds. </a:t>
            </a:r>
            <a:r>
              <a:rPr lang="de-DE" dirty="0" smtClean="0"/>
              <a:t>u</a:t>
            </a:r>
            <a:r>
              <a:rPr lang="de-DE" dirty="0" smtClean="0">
                <a:solidFill>
                  <a:schemeClr val="tx1"/>
                </a:solidFill>
              </a:rPr>
              <a:t>msatzsteuerpflichtig (z.B. Eintrittsgelder, Bewirtung)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■"/>
            </a:pPr>
            <a:r>
              <a:rPr lang="de-DE" dirty="0" smtClean="0"/>
              <a:t>Anwendung der Kleinunternehmerregelung möglich (Grenze 17.500 €)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■"/>
            </a:pPr>
            <a:r>
              <a:rPr lang="de-DE" dirty="0" smtClean="0"/>
              <a:t>Regelbesteuerung </a:t>
            </a:r>
          </a:p>
          <a:p>
            <a:pPr lvl="2">
              <a:lnSpc>
                <a:spcPct val="100000"/>
              </a:lnSpc>
            </a:pPr>
            <a:r>
              <a:rPr lang="de-DE" dirty="0" smtClean="0"/>
              <a:t>Steuersatz Zweckbetrieb 				  7 %</a:t>
            </a:r>
          </a:p>
          <a:p>
            <a:pPr lvl="2">
              <a:lnSpc>
                <a:spcPct val="100000"/>
              </a:lnSpc>
            </a:pPr>
            <a:r>
              <a:rPr lang="de-DE" dirty="0" smtClean="0"/>
              <a:t>Steuersatz wirtschaftlicher Geschäftsbetrieb 		19 %</a:t>
            </a:r>
            <a:endParaRPr lang="de-DE" sz="2400" dirty="0" smtClean="0"/>
          </a:p>
          <a:p>
            <a:pPr marL="892175" lvl="2" indent="-446088">
              <a:lnSpc>
                <a:spcPct val="100000"/>
              </a:lnSpc>
              <a:buFont typeface="Arial" panose="020B0604020202020204" pitchFamily="34" charset="0"/>
              <a:buChar char="■"/>
            </a:pPr>
            <a:r>
              <a:rPr lang="de-DE" sz="2400" dirty="0" smtClean="0"/>
              <a:t>Möglichkeit der Steuerbefreiung nach § 4 Nr. 20 UStG</a:t>
            </a:r>
          </a:p>
          <a:p>
            <a:pPr marL="446087" lvl="2" indent="0">
              <a:lnSpc>
                <a:spcPct val="100000"/>
              </a:lnSpc>
              <a:buNone/>
            </a:pPr>
            <a:r>
              <a:rPr lang="de-DE" sz="2400" dirty="0"/>
              <a:t>	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</a:t>
            </a:r>
          </a:p>
          <a:p>
            <a:pPr marL="450850" lvl="1" indent="0">
              <a:lnSpc>
                <a:spcPct val="100000"/>
              </a:lnSpc>
              <a:buNone/>
            </a:pP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500" dirty="0" smtClean="0"/>
              <a:t>b. Die Steuern des gemeinnützigen Vereins</a:t>
            </a:r>
            <a:endParaRPr lang="de-DE" sz="2500" dirty="0"/>
          </a:p>
        </p:txBody>
      </p:sp>
      <p:sp>
        <p:nvSpPr>
          <p:cNvPr id="7" name="Pfeil nach rechts 6"/>
          <p:cNvSpPr/>
          <p:nvPr/>
        </p:nvSpPr>
        <p:spPr bwMode="auto">
          <a:xfrm>
            <a:off x="1187624" y="2276872"/>
            <a:ext cx="720080" cy="216024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29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78760"/>
            <a:ext cx="2238941" cy="22976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139" y="277514"/>
            <a:ext cx="5867400" cy="974725"/>
          </a:xfrm>
        </p:spPr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36575" indent="-536575">
              <a:buFont typeface="+mj-lt"/>
              <a:buAutoNum type="romanUcPeriod"/>
            </a:pPr>
            <a:r>
              <a:rPr lang="de-DE" dirty="0" smtClean="0">
                <a:solidFill>
                  <a:srgbClr val="000000"/>
                </a:solidFill>
              </a:rPr>
              <a:t>Gründungsabsicht</a:t>
            </a:r>
          </a:p>
          <a:p>
            <a:pPr marL="514350" indent="-514350">
              <a:buAutoNum type="romanUcPeriod"/>
            </a:pPr>
            <a:r>
              <a:rPr lang="de-DE" dirty="0" smtClean="0">
                <a:solidFill>
                  <a:srgbClr val="000000"/>
                </a:solidFill>
              </a:rPr>
              <a:t>Gründung</a:t>
            </a:r>
          </a:p>
          <a:p>
            <a:pPr marL="514350" indent="-514350">
              <a:buAutoNum type="romanUcPeriod"/>
            </a:pPr>
            <a:r>
              <a:rPr lang="de-DE" dirty="0" smtClean="0">
                <a:solidFill>
                  <a:srgbClr val="000000"/>
                </a:solidFill>
              </a:rPr>
              <a:t>Tatsächliche Geschäftsführung</a:t>
            </a:r>
          </a:p>
          <a:p>
            <a:pPr marL="958000" lvl="1" indent="-514350">
              <a:buFont typeface="+mj-lt"/>
              <a:buAutoNum type="alphaLcPeriod"/>
            </a:pPr>
            <a:r>
              <a:rPr lang="de-DE" dirty="0" smtClean="0">
                <a:solidFill>
                  <a:srgbClr val="000000"/>
                </a:solidFill>
              </a:rPr>
              <a:t>Die steuerliche Gemeinnützigkeit</a:t>
            </a:r>
          </a:p>
          <a:p>
            <a:pPr marL="958000" lvl="1" indent="-514350">
              <a:buFont typeface="+mj-lt"/>
              <a:buAutoNum type="alphaLcPeriod"/>
            </a:pPr>
            <a:r>
              <a:rPr lang="de-DE" dirty="0" smtClean="0">
                <a:solidFill>
                  <a:srgbClr val="000000"/>
                </a:solidFill>
              </a:rPr>
              <a:t>Die Steuern des gemeinnützigen Vereins</a:t>
            </a:r>
          </a:p>
          <a:p>
            <a:pPr marL="958000" lvl="1" indent="-514350">
              <a:buFont typeface="+mj-lt"/>
              <a:buAutoNum type="alphaLcPeriod"/>
            </a:pPr>
            <a:r>
              <a:rPr lang="de-DE" dirty="0" smtClean="0">
                <a:solidFill>
                  <a:srgbClr val="000000"/>
                </a:solidFill>
              </a:rPr>
              <a:t>Der Spendenabzug</a:t>
            </a:r>
          </a:p>
          <a:p>
            <a:pPr marL="514350" indent="-514350">
              <a:buAutoNum type="romanUcPeriod"/>
            </a:pPr>
            <a:r>
              <a:rPr lang="de-DE" dirty="0" smtClean="0">
                <a:solidFill>
                  <a:srgbClr val="000000"/>
                </a:solidFill>
              </a:rPr>
              <a:t>Auflösung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dirty="0" smtClean="0"/>
              <a:t>Beispiel: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Ein Verein hat folgende Einnahmen: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Mitgliedsbeiträge		</a:t>
            </a:r>
            <a:r>
              <a:rPr lang="de-DE" sz="2000" dirty="0">
                <a:solidFill>
                  <a:schemeClr val="tx1"/>
                </a:solidFill>
              </a:rPr>
              <a:t>3</a:t>
            </a:r>
            <a:r>
              <a:rPr lang="de-DE" sz="2000" dirty="0" smtClean="0">
                <a:solidFill>
                  <a:schemeClr val="tx1"/>
                </a:solidFill>
              </a:rPr>
              <a:t>.000 €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Spenden 			2.500 €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Bewirtung			</a:t>
            </a:r>
            <a:r>
              <a:rPr lang="de-DE" sz="2000" dirty="0">
                <a:solidFill>
                  <a:schemeClr val="tx1"/>
                </a:solidFill>
              </a:rPr>
              <a:t>5</a:t>
            </a:r>
            <a:r>
              <a:rPr lang="de-DE" sz="2000" dirty="0" smtClean="0">
                <a:solidFill>
                  <a:schemeClr val="tx1"/>
                </a:solidFill>
              </a:rPr>
              <a:t>.000 €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Werbung		 	4.000 €	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Eintritt Konzert		</a:t>
            </a:r>
            <a:r>
              <a:rPr lang="de-DE" sz="2000" dirty="0">
                <a:solidFill>
                  <a:schemeClr val="tx1"/>
                </a:solidFill>
              </a:rPr>
              <a:t>8</a:t>
            </a:r>
            <a:r>
              <a:rPr lang="de-DE" sz="2000" dirty="0" smtClean="0">
                <a:solidFill>
                  <a:schemeClr val="tx1"/>
                </a:solidFill>
              </a:rPr>
              <a:t>.000 €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u="sng" dirty="0" smtClean="0">
                <a:solidFill>
                  <a:schemeClr val="tx1"/>
                </a:solidFill>
              </a:rPr>
              <a:t>Rechtsfolge: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Kleinunternehmerregelung, Umsätze kleiner 17.500 €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u="sng" dirty="0" smtClean="0">
                <a:solidFill>
                  <a:schemeClr val="tx1"/>
                </a:solidFill>
              </a:rPr>
              <a:t>Optionsmöglichkeit: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Regelbesteuerung 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Eintritt Konzert 7 % USt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	      Bewirtung und Werbung 19 % USt</a:t>
            </a: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500" dirty="0" smtClean="0"/>
              <a:t>b. Die Steuern des gemeinnützigen Vereins</a:t>
            </a:r>
            <a:endParaRPr lang="de-DE" sz="2500" dirty="0"/>
          </a:p>
        </p:txBody>
      </p:sp>
      <p:sp>
        <p:nvSpPr>
          <p:cNvPr id="9" name="Ellipse 8"/>
          <p:cNvSpPr/>
          <p:nvPr/>
        </p:nvSpPr>
        <p:spPr bwMode="auto">
          <a:xfrm rot="717156">
            <a:off x="3749746" y="3126880"/>
            <a:ext cx="2025070" cy="1337799"/>
          </a:xfrm>
          <a:prstGeom prst="ellipse">
            <a:avLst/>
          </a:prstGeom>
          <a:noFill/>
          <a:ln w="57150">
            <a:solidFill>
              <a:srgbClr val="8F1936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" name="Geschweifte Klammer rechts 3"/>
          <p:cNvSpPr/>
          <p:nvPr/>
        </p:nvSpPr>
        <p:spPr bwMode="auto">
          <a:xfrm>
            <a:off x="5364088" y="2535639"/>
            <a:ext cx="311283" cy="792088"/>
          </a:xfrm>
          <a:prstGeom prst="rightBrac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10" name="Geschweifte Klammer rechts 9"/>
          <p:cNvSpPr/>
          <p:nvPr/>
        </p:nvSpPr>
        <p:spPr bwMode="auto">
          <a:xfrm>
            <a:off x="6228184" y="4051488"/>
            <a:ext cx="216025" cy="276201"/>
          </a:xfrm>
          <a:prstGeom prst="rightBrac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12" name="Geschweifte Klammer rechts 11"/>
          <p:cNvSpPr/>
          <p:nvPr/>
        </p:nvSpPr>
        <p:spPr bwMode="auto">
          <a:xfrm>
            <a:off x="5856518" y="3259400"/>
            <a:ext cx="311283" cy="792088"/>
          </a:xfrm>
          <a:prstGeom prst="rightBrac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675371" y="2724089"/>
            <a:ext cx="21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Ideeller Bereich</a:t>
            </a:r>
            <a:endParaRPr lang="de-DE" sz="1800" dirty="0"/>
          </a:p>
        </p:txBody>
      </p:sp>
      <p:sp>
        <p:nvSpPr>
          <p:cNvPr id="13" name="Textfeld 12"/>
          <p:cNvSpPr txBox="1"/>
          <p:nvPr/>
        </p:nvSpPr>
        <p:spPr>
          <a:xfrm>
            <a:off x="6174011" y="347077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Wirtsch. Geschäftsbetrieb</a:t>
            </a:r>
            <a:endParaRPr lang="de-DE" sz="1800" dirty="0"/>
          </a:p>
        </p:txBody>
      </p:sp>
      <p:sp>
        <p:nvSpPr>
          <p:cNvPr id="14" name="Textfeld 13"/>
          <p:cNvSpPr txBox="1"/>
          <p:nvPr/>
        </p:nvSpPr>
        <p:spPr>
          <a:xfrm>
            <a:off x="6504590" y="3981994"/>
            <a:ext cx="21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Zweckbetrieb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558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Kapitalertragsteuer</a:t>
            </a:r>
          </a:p>
          <a:p>
            <a:pPr marL="446088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Kreditinstitute müssen grds. 25 % Kapitalertragsteuer    einbehalten und an das Finanzamt abführen, es sei denn dem Kreditinstitut wird </a:t>
            </a:r>
          </a:p>
          <a:p>
            <a:pPr marL="788988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der Freistellungsbescheid des Finanzamts (nicht älter als 5 Jahre)</a:t>
            </a:r>
          </a:p>
          <a:p>
            <a:pPr marL="788988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  <a:sym typeface="Wingdings" panose="05000000000000000000" pitchFamily="2" charset="2"/>
              </a:rPr>
              <a:t>d</a:t>
            </a:r>
            <a:r>
              <a:rPr lang="de-DE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er Bescheid nach § 60a AO (nicht älter als 3 Jahre) oder</a:t>
            </a:r>
          </a:p>
          <a:p>
            <a:pPr marL="788988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  <a:sym typeface="Wingdings" panose="05000000000000000000" pitchFamily="2" charset="2"/>
              </a:rPr>
              <a:t>e</a:t>
            </a:r>
            <a:r>
              <a:rPr lang="de-DE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ine Nichtveranlagungsbescheinigung des Finanzamts</a:t>
            </a:r>
          </a:p>
          <a:p>
            <a:pPr marL="446088" indent="0">
              <a:lnSpc>
                <a:spcPct val="100000"/>
              </a:lnSpc>
              <a:buNone/>
            </a:pPr>
            <a:r>
              <a:rPr lang="de-DE" sz="2400" dirty="0">
                <a:solidFill>
                  <a:srgbClr val="000000"/>
                </a:solidFill>
                <a:sym typeface="Wingdings" panose="05000000000000000000" pitchFamily="2" charset="2"/>
              </a:rPr>
              <a:t>v</a:t>
            </a:r>
            <a:r>
              <a:rPr lang="de-DE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orgelegt.</a:t>
            </a:r>
          </a:p>
          <a:p>
            <a:pPr marL="450850" lvl="1" indent="0">
              <a:lnSpc>
                <a:spcPct val="100000"/>
              </a:lnSpc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</a:t>
            </a:r>
          </a:p>
          <a:p>
            <a:pPr marL="450850" lvl="1" indent="0">
              <a:lnSpc>
                <a:spcPct val="100000"/>
              </a:lnSpc>
              <a:buNone/>
            </a:pP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500" dirty="0" smtClean="0"/>
              <a:t>b. Die Steuern des gemeinnützigen Vereins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27831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Hinweis im Freistellungsbescheid zur Körperschaftsteuer und Gewerbesteuer für die Jahre 2016 bis 2018: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</a:t>
            </a:r>
          </a:p>
          <a:p>
            <a:pPr marL="450850" lvl="1" indent="0">
              <a:lnSpc>
                <a:spcPct val="100000"/>
              </a:lnSpc>
              <a:buNone/>
            </a:pP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500" dirty="0" smtClean="0"/>
              <a:t>b. Die Steuern des gemeinnützigen Vereins</a:t>
            </a:r>
            <a:endParaRPr lang="de-DE" sz="25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4" y="2630717"/>
            <a:ext cx="8640960" cy="14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Einzelfragen</a:t>
            </a:r>
          </a:p>
          <a:p>
            <a:pPr lvl="1"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Vorteilszuwendungen an Mitglieder 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" panose="05000000000000000000" pitchFamily="2" charset="2"/>
              </a:rPr>
              <a:t>u</a:t>
            </a:r>
            <a:r>
              <a:rPr lang="de-DE" dirty="0" smtClean="0">
                <a:sym typeface="Wingdings" panose="05000000000000000000" pitchFamily="2" charset="2"/>
              </a:rPr>
              <a:t>nbedenklich, wenn in Erfüllung des Satzungszweckes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" panose="05000000000000000000" pitchFamily="2" charset="2"/>
              </a:rPr>
              <a:t>a</a:t>
            </a:r>
            <a:r>
              <a:rPr lang="de-DE" dirty="0" smtClean="0">
                <a:sym typeface="Wingdings" panose="05000000000000000000" pitchFamily="2" charset="2"/>
              </a:rPr>
              <a:t>llgemein üblich und angemessen</a:t>
            </a:r>
          </a:p>
          <a:p>
            <a:pPr lvl="2"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unbedenklich sind Ehrungen bei Jubiläen, Kranzspenden in Todesfällen, übliche Bewirtungen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" panose="05000000000000000000" pitchFamily="2" charset="2"/>
              </a:rPr>
              <a:t>k</a:t>
            </a:r>
            <a:r>
              <a:rPr lang="de-DE" dirty="0" smtClean="0">
                <a:sym typeface="Wingdings" panose="05000000000000000000" pitchFamily="2" charset="2"/>
              </a:rPr>
              <a:t>eine Betragsgrenze, aber Orientierung an lohnsteuerlicher Freigrenze (60 €)</a:t>
            </a:r>
          </a:p>
          <a:p>
            <a:pPr marL="892175" lvl="2" indent="-4460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 smtClean="0">
                <a:sym typeface="Wingdings" panose="05000000000000000000" pitchFamily="2" charset="2"/>
              </a:rPr>
              <a:t>Reisen</a:t>
            </a: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ym typeface="Wingdings" panose="05000000000000000000" pitchFamily="2" charset="2"/>
              </a:rPr>
              <a:t>satzungsgemäße Betätigung muss wesentlicher Bestandteil der Reise sein</a:t>
            </a: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ym typeface="Wingdings" panose="05000000000000000000" pitchFamily="2" charset="2"/>
              </a:rPr>
              <a:t>z.B. Reise zum Wettkampfort oder zum Chorauftritt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</a:t>
            </a:r>
          </a:p>
          <a:p>
            <a:pPr marL="450850" lvl="1" indent="0">
              <a:lnSpc>
                <a:spcPct val="100000"/>
              </a:lnSpc>
              <a:buNone/>
            </a:pP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500" dirty="0" smtClean="0"/>
              <a:t>b. Die Steuern des gemeinnützigen Vereins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359700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13603"/>
            <a:ext cx="2543530" cy="261021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dirty="0" smtClean="0"/>
              <a:t>Beispiel: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</a:rPr>
              <a:t>Reise zum Oktoberfest nach München     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               </a:t>
            </a:r>
            <a:r>
              <a:rPr lang="de-DE" sz="2000" dirty="0" smtClean="0">
                <a:solidFill>
                  <a:schemeClr val="tx1"/>
                </a:solidFill>
              </a:rPr>
              <a:t>gemeinnützigkeitsschädlich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</a:rPr>
              <a:t>Martin erhält folgende Zuwendungen: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/>
              <a:t>Weinpräsent zum 70. Geburtstag (</a:t>
            </a:r>
            <a:r>
              <a:rPr lang="de-DE" sz="2000" dirty="0" smtClean="0">
                <a:solidFill>
                  <a:schemeClr val="tx1"/>
                </a:solidFill>
              </a:rPr>
              <a:t>40 €)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/>
              <a:t>Blumenstrauß zur </a:t>
            </a:r>
            <a:r>
              <a:rPr lang="de-DE" sz="2000" dirty="0"/>
              <a:t>G</a:t>
            </a:r>
            <a:r>
              <a:rPr lang="de-DE" sz="2000" dirty="0" smtClean="0"/>
              <a:t>oldenen Hochzeit (30 €)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Pralinen als Weihnachtspräsent (10 €)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</a:t>
            </a:r>
            <a:r>
              <a:rPr lang="de-DE" sz="2000" dirty="0" smtClean="0"/>
              <a:t>      nicht gemeinnützigkeitsschädlich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lnSpc>
                <a:spcPct val="100000"/>
              </a:lnSpc>
              <a:buNone/>
            </a:pPr>
            <a:endParaRPr lang="de-DE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500" dirty="0" smtClean="0"/>
              <a:t>b. Die Steuern des gemeinnützigen Vereins</a:t>
            </a:r>
            <a:endParaRPr lang="de-DE" sz="2500" dirty="0"/>
          </a:p>
        </p:txBody>
      </p:sp>
      <p:sp>
        <p:nvSpPr>
          <p:cNvPr id="12" name="Pfeil nach rechts 11"/>
          <p:cNvSpPr/>
          <p:nvPr/>
        </p:nvSpPr>
        <p:spPr bwMode="auto">
          <a:xfrm>
            <a:off x="1187624" y="2638369"/>
            <a:ext cx="720080" cy="216024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1187624" y="5010698"/>
            <a:ext cx="720080" cy="216024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3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Vereinsgemeinschaft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" panose="05000000000000000000" pitchFamily="2" charset="2"/>
              </a:rPr>
              <a:t>e</a:t>
            </a:r>
            <a:r>
              <a:rPr lang="de-DE" dirty="0" smtClean="0">
                <a:sym typeface="Wingdings" panose="05000000000000000000" pitchFamily="2" charset="2"/>
              </a:rPr>
              <a:t>igenes Steuersubjekt</a:t>
            </a:r>
          </a:p>
          <a:p>
            <a:pPr lvl="2"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kann ein steuerbegünstigter Zweckbetrieb sein (Spielgemeinschaften im Amateursport)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" panose="05000000000000000000" pitchFamily="2" charset="2"/>
              </a:rPr>
              <a:t>k</a:t>
            </a:r>
            <a:r>
              <a:rPr lang="de-DE" dirty="0" smtClean="0">
                <a:sym typeface="Wingdings" panose="05000000000000000000" pitchFamily="2" charset="2"/>
              </a:rPr>
              <a:t>ann ein eigenständiger wirtschaftlicher Geschäftsbetrieb sein, wenn die Vereinsgemeinschaft eine wirtschaftliche Betätigung ausübt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" panose="05000000000000000000" pitchFamily="2" charset="2"/>
              </a:rPr>
              <a:t>z</a:t>
            </a:r>
            <a:r>
              <a:rPr lang="de-DE" dirty="0" smtClean="0">
                <a:sym typeface="Wingdings" panose="05000000000000000000" pitchFamily="2" charset="2"/>
              </a:rPr>
              <a:t>.B. Kirmes, Weinfest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" panose="05000000000000000000" pitchFamily="2" charset="2"/>
              </a:rPr>
              <a:t>f</a:t>
            </a:r>
            <a:r>
              <a:rPr lang="de-DE" dirty="0" smtClean="0">
                <a:sym typeface="Wingdings" panose="05000000000000000000" pitchFamily="2" charset="2"/>
              </a:rPr>
              <a:t>ür die Anwendung der Besteuerungsgrenze ist nur der Anteil an den Einnahmen heranzuziehen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</a:t>
            </a:r>
          </a:p>
          <a:p>
            <a:pPr marL="450850" lvl="1" indent="0">
              <a:lnSpc>
                <a:spcPct val="100000"/>
              </a:lnSpc>
              <a:buNone/>
            </a:pP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500" dirty="0" smtClean="0"/>
              <a:t>b. Die Steuern des gemeinnützigen Vereins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34528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Steuererklärungsabgabe</a:t>
            </a:r>
          </a:p>
          <a:p>
            <a:pPr lvl="1"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Aufforderung zur turnusmäßigen Überprüfung (in der Regel alle drei Jahre, Ausnahme bei Neugründung)</a:t>
            </a:r>
          </a:p>
          <a:p>
            <a:pPr marL="892175" lvl="2" indent="-4460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ym typeface="Wingdings" panose="05000000000000000000" pitchFamily="2" charset="2"/>
              </a:rPr>
              <a:t>e</a:t>
            </a:r>
            <a:r>
              <a:rPr lang="de-DE" sz="2400" dirty="0" smtClean="0">
                <a:sym typeface="Wingdings" panose="05000000000000000000" pitchFamily="2" charset="2"/>
              </a:rPr>
              <a:t>inzureichende Unterlagen</a:t>
            </a: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ym typeface="Wingdings" panose="05000000000000000000" pitchFamily="2" charset="2"/>
              </a:rPr>
              <a:t>Erklärungsvordruck „</a:t>
            </a:r>
            <a:r>
              <a:rPr lang="de-DE" sz="2000" b="1" dirty="0" smtClean="0">
                <a:sym typeface="Wingdings" panose="05000000000000000000" pitchFamily="2" charset="2"/>
                <a:hlinkClick r:id="rId3"/>
              </a:rPr>
              <a:t>KSt 1</a:t>
            </a:r>
            <a:r>
              <a:rPr lang="de-DE" sz="2000" dirty="0" smtClean="0">
                <a:sym typeface="Wingdings" panose="05000000000000000000" pitchFamily="2" charset="2"/>
              </a:rPr>
              <a:t>“ und „</a:t>
            </a:r>
            <a:r>
              <a:rPr lang="de-DE" sz="2000" b="1" dirty="0" smtClean="0">
                <a:sym typeface="Wingdings" panose="05000000000000000000" pitchFamily="2" charset="2"/>
                <a:hlinkClick r:id="rId3"/>
              </a:rPr>
              <a:t>Anlage Gem</a:t>
            </a:r>
            <a:r>
              <a:rPr lang="de-DE" sz="2000" dirty="0" smtClean="0">
                <a:sym typeface="Wingdings" panose="05000000000000000000" pitchFamily="2" charset="2"/>
              </a:rPr>
              <a:t>“</a:t>
            </a: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sym typeface="Wingdings" panose="05000000000000000000" pitchFamily="2" charset="2"/>
              </a:rPr>
              <a:t>v</a:t>
            </a:r>
            <a:r>
              <a:rPr lang="de-DE" sz="2000" dirty="0" smtClean="0">
                <a:sym typeface="Wingdings" panose="05000000000000000000" pitchFamily="2" charset="2"/>
              </a:rPr>
              <a:t>ereinfachte Aufstellung der Einnahmen und Ausgaben („</a:t>
            </a:r>
            <a:r>
              <a:rPr lang="de-DE" sz="2000" b="1" dirty="0" smtClean="0">
                <a:sym typeface="Wingdings" panose="05000000000000000000" pitchFamily="2" charset="2"/>
                <a:hlinkClick r:id="rId4"/>
              </a:rPr>
              <a:t>Gem 1 – Anlage</a:t>
            </a:r>
            <a:r>
              <a:rPr lang="de-DE" sz="2000" dirty="0" smtClean="0">
                <a:sym typeface="Wingdings" panose="05000000000000000000" pitchFamily="2" charset="2"/>
              </a:rPr>
              <a:t>“) oder Einnahmeüberschussrechnung</a:t>
            </a: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ym typeface="Wingdings" panose="05000000000000000000" pitchFamily="2" charset="2"/>
              </a:rPr>
              <a:t>Protokolle der Mitgliederversammlungen bzw. der Jahreshauptversammlung, Tätigkeitsnachweise</a:t>
            </a: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sym typeface="Wingdings" panose="05000000000000000000" pitchFamily="2" charset="2"/>
              </a:rPr>
              <a:t>e</a:t>
            </a:r>
            <a:r>
              <a:rPr lang="de-DE" sz="2000" dirty="0" smtClean="0">
                <a:sym typeface="Wingdings" panose="05000000000000000000" pitchFamily="2" charset="2"/>
              </a:rPr>
              <a:t>lektronische Abgabe über das </a:t>
            </a:r>
            <a:r>
              <a:rPr lang="de-DE" sz="2000" dirty="0" smtClean="0">
                <a:sym typeface="Wingdings" panose="05000000000000000000" pitchFamily="2" charset="2"/>
                <a:hlinkClick r:id="rId5"/>
              </a:rPr>
              <a:t>ELSTER-Online-Portal</a:t>
            </a:r>
            <a:r>
              <a:rPr lang="de-DE" sz="2000" dirty="0" smtClean="0">
                <a:sym typeface="Wingdings" panose="05000000000000000000" pitchFamily="2" charset="2"/>
              </a:rPr>
              <a:t> möglich</a:t>
            </a:r>
          </a:p>
          <a:p>
            <a:pPr marL="892175" lvl="3" indent="-4460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2400" dirty="0" smtClean="0">
                <a:sym typeface="Wingdings" panose="05000000000000000000" pitchFamily="2" charset="2"/>
              </a:rPr>
              <a:t>bei steuerpflichtigem wirtschaftlichem Geschäftsbetrieb jährliche Erklärungsabgabe nötig</a:t>
            </a: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</a:t>
            </a:r>
          </a:p>
          <a:p>
            <a:pPr marL="450850" lvl="1" indent="0">
              <a:lnSpc>
                <a:spcPct val="100000"/>
              </a:lnSpc>
              <a:buNone/>
            </a:pP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500" dirty="0" smtClean="0"/>
              <a:t>b. Die Steuern des gemeinnützigen Vereins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25813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</a:t>
            </a:r>
          </a:p>
          <a:p>
            <a:pPr marL="450850" lvl="1" indent="0">
              <a:lnSpc>
                <a:spcPct val="100000"/>
              </a:lnSpc>
              <a:buNone/>
            </a:pP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sz="2500" dirty="0" smtClean="0"/>
              <a:t>b. Die Steuern des gemeinnützigen Vereins</a:t>
            </a:r>
            <a:endParaRPr lang="de-DE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49358"/>
            <a:ext cx="7381408" cy="50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2400" dirty="0" smtClean="0"/>
              <a:t>Freistellungsbescheid für 2016 bis 2018 zur Körperschaftsteuer und Gewerbesteuer</a:t>
            </a:r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334472" cy="974725"/>
          </a:xfrm>
        </p:spPr>
        <p:txBody>
          <a:bodyPr/>
          <a:lstStyle/>
          <a:p>
            <a:r>
              <a:rPr lang="de-DE" sz="2500" dirty="0" smtClean="0"/>
              <a:t>b. Die Steuern des gemeinnützigen Vereins</a:t>
            </a:r>
            <a:endParaRPr lang="de-DE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8" y="2564904"/>
            <a:ext cx="8712968" cy="22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de-DE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Spenden sind </a:t>
            </a:r>
            <a:r>
              <a:rPr lang="de-DE" sz="2000" b="1" dirty="0" smtClean="0">
                <a:solidFill>
                  <a:srgbClr val="000000"/>
                </a:solidFill>
              </a:rPr>
              <a:t>freiwillige Geld- oder Sachleistungen</a:t>
            </a:r>
            <a:r>
              <a:rPr lang="de-DE" sz="2000" dirty="0" smtClean="0">
                <a:solidFill>
                  <a:srgbClr val="000000"/>
                </a:solidFill>
              </a:rPr>
              <a:t>, die </a:t>
            </a:r>
            <a:r>
              <a:rPr lang="de-DE" sz="2000" b="1" dirty="0" smtClean="0">
                <a:solidFill>
                  <a:srgbClr val="000000"/>
                </a:solidFill>
              </a:rPr>
              <a:t>ohne rechtliche Verpflichtung </a:t>
            </a:r>
            <a:r>
              <a:rPr lang="de-DE" sz="2000" dirty="0" smtClean="0">
                <a:solidFill>
                  <a:srgbClr val="000000"/>
                </a:solidFill>
              </a:rPr>
              <a:t>erbracht werden und die </a:t>
            </a:r>
            <a:r>
              <a:rPr lang="de-DE" sz="2000" b="1" dirty="0" smtClean="0">
                <a:solidFill>
                  <a:srgbClr val="000000"/>
                </a:solidFill>
              </a:rPr>
              <a:t>kein Entgelt für eine Gegenleistung </a:t>
            </a:r>
            <a:r>
              <a:rPr lang="de-DE" sz="2000" dirty="0" smtClean="0">
                <a:solidFill>
                  <a:srgbClr val="000000"/>
                </a:solidFill>
              </a:rPr>
              <a:t>darstellen.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Mitgliedsbeiträge sind steuerlich nicht abziehbar, wenn der Verein insbesondere auf die aktive Freizeitgestaltung seiner Mitglieder ausgerichtet ist.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c. Der Spendenabzug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5" y="1553428"/>
            <a:ext cx="8495930" cy="211653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09278" y="5085184"/>
            <a:ext cx="441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72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!</a:t>
            </a:r>
            <a:endParaRPr lang="de-DE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8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de-DE" sz="2800" dirty="0" smtClean="0"/>
              <a:t>Wirtschaftlicher Verein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de-DE" sz="2800" dirty="0" smtClean="0"/>
              <a:t>Ideeller Verein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v</a:t>
            </a:r>
            <a:r>
              <a:rPr lang="de-DE" sz="2400" dirty="0" smtClean="0">
                <a:solidFill>
                  <a:srgbClr val="000000"/>
                </a:solidFill>
              </a:rPr>
              <a:t>erfolgt wirtschaftliche Zwecke</a:t>
            </a:r>
          </a:p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rgbClr val="000000"/>
                </a:solidFill>
              </a:rPr>
              <a:t>z.B. Sparverein, Sterbekasse, Wohnungsbauverein 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k</a:t>
            </a:r>
            <a:r>
              <a:rPr lang="de-DE" sz="2400" dirty="0" smtClean="0">
                <a:solidFill>
                  <a:srgbClr val="000000"/>
                </a:solidFill>
              </a:rPr>
              <a:t>eine Gemeinnützigkeit möglich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rgbClr val="000000"/>
                </a:solidFill>
              </a:rPr>
              <a:t>verfolgt nicht-wirtschaftliche Zwecke</a:t>
            </a:r>
          </a:p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rgbClr val="000000"/>
                </a:solidFill>
              </a:rPr>
              <a:t>z.B. künstlerische, sportliche, wohltätige Aufgaben</a:t>
            </a:r>
          </a:p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rgbClr val="000000"/>
                </a:solidFill>
              </a:rPr>
              <a:t>Förderung durch wirtschaftliche Betätigung</a:t>
            </a:r>
          </a:p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rgbClr val="000000"/>
                </a:solidFill>
              </a:rPr>
              <a:t>Gemeinnützigkeit möglich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I. Gründungsabsicht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6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Zuwendungsbestätigung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sym typeface="Wingdings" panose="05000000000000000000" pitchFamily="2" charset="2"/>
              </a:rPr>
              <a:t>a</a:t>
            </a:r>
            <a:r>
              <a:rPr lang="de-DE" dirty="0" smtClean="0">
                <a:sym typeface="Wingdings" panose="05000000000000000000" pitchFamily="2" charset="2"/>
              </a:rPr>
              <a:t>mtliches </a:t>
            </a:r>
            <a:r>
              <a:rPr lang="de-DE" dirty="0" smtClean="0">
                <a:sym typeface="Wingdings" panose="05000000000000000000" pitchFamily="2" charset="2"/>
                <a:hlinkClick r:id="rId3"/>
              </a:rPr>
              <a:t>Vordruckmuster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sz="2400" dirty="0" smtClean="0">
              <a:sym typeface="Wingdings" panose="05000000000000000000" pitchFamily="2" charset="2"/>
            </a:endParaRP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1900" dirty="0" smtClean="0">
                <a:sym typeface="Wingdings" panose="05000000000000000000" pitchFamily="2" charset="2"/>
              </a:rPr>
              <a:t>Nachweis über die Höhe und die Verwendung der Zuwendung</a:t>
            </a:r>
          </a:p>
          <a:p>
            <a:pPr marL="888999" lvl="3" indent="0">
              <a:lnSpc>
                <a:spcPct val="100000"/>
              </a:lnSpc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</a:t>
            </a:r>
          </a:p>
          <a:p>
            <a:pPr marL="450850" lvl="1" indent="0">
              <a:lnSpc>
                <a:spcPct val="100000"/>
              </a:lnSpc>
              <a:buNone/>
            </a:pP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dirty="0" smtClean="0"/>
              <a:t>c. Der Spendenabzug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2208"/>
            <a:ext cx="7973538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Nachweispflicht</a:t>
            </a:r>
            <a:endParaRPr lang="de-DE" sz="2400" dirty="0" smtClean="0">
              <a:sym typeface="Wingdings" panose="05000000000000000000" pitchFamily="2" charset="2"/>
            </a:endParaRP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ym typeface="Wingdings" panose="05000000000000000000" pitchFamily="2" charset="2"/>
              </a:rPr>
              <a:t>Erbringung von buchmäßigem Nachweis der vereinnahmten Zuwendungen</a:t>
            </a: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sym typeface="Wingdings" panose="05000000000000000000" pitchFamily="2" charset="2"/>
              </a:rPr>
              <a:t>o</a:t>
            </a:r>
            <a:r>
              <a:rPr lang="de-DE" sz="2000" dirty="0" smtClean="0">
                <a:sym typeface="Wingdings" panose="05000000000000000000" pitchFamily="2" charset="2"/>
              </a:rPr>
              <a:t>rdnungsgemäße Aufzeichnung der zweckentsprechenden Verwendung der Mittel</a:t>
            </a:r>
          </a:p>
          <a:p>
            <a:pPr marL="1335087" lvl="3" indent="-446088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ym typeface="Wingdings" panose="05000000000000000000" pitchFamily="2" charset="2"/>
              </a:rPr>
              <a:t>Doppel der Zuwendungsbestätigung ist aufzubewahren oder in elektronsicher Form zu speichern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     	Die missbräuchliche Erteilung von Zuwendungs-	</a:t>
            </a:r>
            <a:r>
              <a:rPr lang="de-DE" dirty="0" err="1" smtClean="0"/>
              <a:t>bestätigungen</a:t>
            </a:r>
            <a:r>
              <a:rPr lang="de-DE" dirty="0" smtClean="0"/>
              <a:t> führt zur Versagung der Gemein-	</a:t>
            </a:r>
            <a:r>
              <a:rPr lang="de-DE" dirty="0" err="1" smtClean="0"/>
              <a:t>nützigkeit</a:t>
            </a:r>
            <a:r>
              <a:rPr lang="de-DE" dirty="0" smtClean="0"/>
              <a:t> und kann Haftungsfolgen auslösen.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dirty="0" smtClean="0"/>
              <a:t>c. Der Spendenabzug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 bwMode="auto">
          <a:xfrm>
            <a:off x="827584" y="4941168"/>
            <a:ext cx="720080" cy="216024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6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  <a:hlinkClick r:id="rId3"/>
              </a:rPr>
              <a:t>Sachspenden</a:t>
            </a:r>
            <a:endParaRPr lang="de-DE" dirty="0" smtClean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de-DE" dirty="0">
                <a:sym typeface="Wingdings" panose="05000000000000000000" pitchFamily="2" charset="2"/>
              </a:rPr>
              <a:t>gemeiner Wert (Verkehrswert)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" panose="05000000000000000000" pitchFamily="2" charset="2"/>
              </a:rPr>
              <a:t>Bruttopreis einschließlich Umsatzsteuer bei neuen Wirtschaftsgütern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ym typeface="Wingdings" panose="05000000000000000000" pitchFamily="2" charset="2"/>
              </a:rPr>
              <a:t>Anhaltspunkte bei gebrauchten Gegenständen sind Neupreis, Alter und </a:t>
            </a:r>
            <a:r>
              <a:rPr lang="de-DE" dirty="0" smtClean="0">
                <a:sym typeface="Wingdings" panose="05000000000000000000" pitchFamily="2" charset="2"/>
              </a:rPr>
              <a:t>Zustand</a:t>
            </a:r>
          </a:p>
          <a:p>
            <a:pPr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  <a:hlinkClick r:id="rId3"/>
              </a:rPr>
              <a:t>Aufwandsspenden</a:t>
            </a:r>
            <a:endParaRPr lang="de-DE" dirty="0" smtClean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de-DE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Verzicht auf die Erstattung von Aufwendungen 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>
                <a:solidFill>
                  <a:srgbClr val="000000"/>
                </a:solidFill>
                <a:sym typeface="Wingdings" panose="05000000000000000000" pitchFamily="2" charset="2"/>
              </a:rPr>
              <a:t>	</a:t>
            </a:r>
            <a:r>
              <a:rPr lang="de-DE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(z.B. Fahrtkosten)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sym typeface="Wingdings" panose="05000000000000000000" pitchFamily="2" charset="2"/>
              </a:rPr>
              <a:t>n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ur wenn der Aufwendungsersatzanspruch vorab  vereinbart worden ist</a:t>
            </a:r>
          </a:p>
          <a:p>
            <a:pPr lvl="1">
              <a:lnSpc>
                <a:spcPct val="100000"/>
              </a:lnSpc>
            </a:pPr>
            <a:r>
              <a:rPr lang="de-DE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Hinweis ist in Zuwendungsbestätigung aufzunehmen</a:t>
            </a:r>
            <a:endParaRPr lang="de-DE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</a:t>
            </a:r>
          </a:p>
          <a:p>
            <a:pPr marL="450850" lvl="1" indent="0">
              <a:lnSpc>
                <a:spcPct val="100000"/>
              </a:lnSpc>
              <a:buNone/>
            </a:pP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dirty="0" smtClean="0"/>
              <a:t>c. Der Spendenabzug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78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Spendenhaftung</a:t>
            </a:r>
          </a:p>
          <a:p>
            <a:pPr lvl="1"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Haftungsschuldner kann der Verein selbst oder ein Vorstandsmitglied sein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sym typeface="Wingdings" panose="05000000000000000000" pitchFamily="2" charset="2"/>
              </a:rPr>
              <a:t>p</a:t>
            </a:r>
            <a:r>
              <a:rPr lang="de-DE" dirty="0" smtClean="0">
                <a:sym typeface="Wingdings" panose="05000000000000000000" pitchFamily="2" charset="2"/>
              </a:rPr>
              <a:t>auschale Spendenhaftung anhand der Höhe der Zuwendung</a:t>
            </a:r>
          </a:p>
          <a:p>
            <a:pPr lvl="2"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Körperschaftsteuer 		30 %</a:t>
            </a:r>
          </a:p>
          <a:p>
            <a:pPr lvl="2"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Gewerbesteuer 		15 %</a:t>
            </a:r>
          </a:p>
          <a:p>
            <a:pPr lvl="1">
              <a:lnSpc>
                <a:spcPct val="100000"/>
              </a:lnSpc>
            </a:pPr>
            <a:endParaRPr lang="de-DE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</a:t>
            </a:r>
          </a:p>
          <a:p>
            <a:pPr marL="450850" lvl="1" indent="0">
              <a:lnSpc>
                <a:spcPct val="100000"/>
              </a:lnSpc>
              <a:buNone/>
            </a:pPr>
            <a:endParaRPr lang="de-DE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dirty="0" smtClean="0"/>
              <a:t>		</a:t>
            </a:r>
            <a:endParaRPr lang="de-DE" u="sng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190456" cy="974725"/>
          </a:xfrm>
        </p:spPr>
        <p:txBody>
          <a:bodyPr/>
          <a:lstStyle/>
          <a:p>
            <a:r>
              <a:rPr lang="de-DE" dirty="0" smtClean="0"/>
              <a:t>c. Der Spendenabzug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>
                <a:solidFill>
                  <a:srgbClr val="000000"/>
                </a:solidFill>
              </a:rPr>
              <a:t>Verwendung des Vermögens entsprechend der Satzung 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</a:rPr>
              <a:t>e</a:t>
            </a:r>
            <a:r>
              <a:rPr lang="de-DE" dirty="0" smtClean="0">
                <a:solidFill>
                  <a:srgbClr val="000000"/>
                </a:solidFill>
              </a:rPr>
              <a:t>inzureichende Unterlagen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rgbClr val="000000"/>
                </a:solidFill>
              </a:rPr>
              <a:t>Auflösungsbeschluss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rgbClr val="000000"/>
                </a:solidFill>
              </a:rPr>
              <a:t>Ermittlung des Vermögens bei Auflösung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rgbClr val="000000"/>
                </a:solidFill>
              </a:rPr>
              <a:t>Nachweis der Verwendung des Vermögens durch Kontoauszug, Überweisungsträger o.ä.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IV. Auflösung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9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3200" dirty="0" smtClean="0"/>
              <a:t>Weitere Informationen und Vordrucke finden Sie unter: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0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  <a:hlinkClick r:id="rId3"/>
              </a:rPr>
              <a:t>Broschüre „Steuertipp Gemeinnützige Vereine“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  <a:hlinkClick r:id="rId4"/>
              </a:rPr>
              <a:t>www.elster.de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  <a:hlinkClick r:id="rId5"/>
              </a:rPr>
              <a:t>www.finanzminsterium.de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3600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25739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0850" lvl="1" indent="0">
              <a:lnSpc>
                <a:spcPct val="100000"/>
              </a:lnSpc>
              <a:buNone/>
            </a:pPr>
            <a:r>
              <a:rPr lang="de-DE" sz="1600" dirty="0" smtClean="0"/>
              <a:t>Abs.		</a:t>
            </a:r>
            <a:r>
              <a:rPr lang="de-DE" sz="1600" smtClean="0"/>
              <a:t>	Absatz</a:t>
            </a:r>
            <a:endParaRPr lang="de-DE" sz="1600" dirty="0" smtClean="0"/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/>
              <a:t>a</a:t>
            </a:r>
            <a:r>
              <a:rPr lang="de-DE" sz="1600" dirty="0" smtClean="0"/>
              <a:t>bzgl.		abzüglich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 smtClean="0"/>
              <a:t>AO			Abgabenordnung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 smtClean="0"/>
              <a:t>EStG		Einkommensteuergesetz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 smtClean="0"/>
              <a:t>e.V.			</a:t>
            </a:r>
            <a:r>
              <a:rPr lang="de-DE" sz="1600" dirty="0"/>
              <a:t>e</a:t>
            </a:r>
            <a:r>
              <a:rPr lang="de-DE" sz="1600" dirty="0" smtClean="0"/>
              <a:t>ingetragener Verein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 smtClean="0"/>
              <a:t>GewSt		Gewerbesteuer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 smtClean="0"/>
              <a:t>GewStG		Gewerbesteuergesetz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/>
              <a:t>g</a:t>
            </a:r>
            <a:r>
              <a:rPr lang="de-DE" sz="1600" dirty="0" smtClean="0"/>
              <a:t>rds.			grundsätzlich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 smtClean="0"/>
              <a:t>KSt			Körperschaftsteuer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 smtClean="0"/>
              <a:t>KStG		Körperschaftsteuergesetz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 smtClean="0"/>
              <a:t>Nr.			Nummer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 smtClean="0"/>
              <a:t>USt			Umsatzsteuer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 smtClean="0"/>
              <a:t>UStG		Umsatzsteuergesetz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 smtClean="0"/>
              <a:t>z.B. 			</a:t>
            </a:r>
            <a:r>
              <a:rPr lang="de-DE" sz="1600" dirty="0"/>
              <a:t>z</a:t>
            </a:r>
            <a:r>
              <a:rPr lang="de-DE" sz="1600" dirty="0" smtClean="0"/>
              <a:t>um Beispiel</a:t>
            </a:r>
          </a:p>
          <a:p>
            <a:pPr marL="450850" lvl="1" indent="0">
              <a:lnSpc>
                <a:spcPct val="100000"/>
              </a:lnSpc>
              <a:buNone/>
            </a:pPr>
            <a:r>
              <a:rPr lang="de-DE" sz="1600" dirty="0" smtClean="0"/>
              <a:t>zzgl.			zuzüglich</a:t>
            </a: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Abkürzungsverzeichnis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672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de-DE" sz="3600" dirty="0" smtClean="0"/>
          </a:p>
          <a:p>
            <a:pPr marL="0" indent="0" algn="ctr">
              <a:buNone/>
            </a:pPr>
            <a:r>
              <a:rPr lang="de-DE" sz="3600" dirty="0" smtClean="0"/>
              <a:t>Vielen Dank für Ihre Aufmerksamkeit.</a:t>
            </a:r>
            <a:endParaRPr lang="de-DE" sz="3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24944"/>
            <a:ext cx="3263610" cy="33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685800" y="2258616"/>
            <a:ext cx="3931200" cy="576064"/>
          </a:xfrm>
        </p:spPr>
        <p:txBody>
          <a:bodyPr anchor="ctr"/>
          <a:lstStyle/>
          <a:p>
            <a:pPr algn="ctr"/>
            <a:r>
              <a:rPr lang="de-DE" dirty="0" smtClean="0"/>
              <a:t>Rechtsfähiger Verein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"/>
          </p:nvPr>
        </p:nvSpPr>
        <p:spPr>
          <a:xfrm>
            <a:off x="4770000" y="2294952"/>
            <a:ext cx="3931200" cy="539728"/>
          </a:xfrm>
        </p:spPr>
        <p:txBody>
          <a:bodyPr anchor="ctr"/>
          <a:lstStyle/>
          <a:p>
            <a:pPr algn="ctr"/>
            <a:r>
              <a:rPr lang="de-DE" dirty="0" smtClean="0"/>
              <a:t>Nichtrechtsfähiger Verein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659532" y="2996952"/>
            <a:ext cx="3931200" cy="1942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rgbClr val="000000"/>
                </a:solidFill>
              </a:rPr>
              <a:t>Eintragung in das Vereinsregister („e.V.“)</a:t>
            </a:r>
          </a:p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rgbClr val="000000"/>
                </a:solidFill>
              </a:rPr>
              <a:t>Haftung mit Vereinsvermögen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4770000" y="2996952"/>
            <a:ext cx="3931200" cy="1942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rgbClr val="000000"/>
                </a:solidFill>
              </a:rPr>
              <a:t>Keine Eintragung in das Vereinsregister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p</a:t>
            </a:r>
            <a:r>
              <a:rPr lang="de-DE" sz="2400" dirty="0" smtClean="0">
                <a:solidFill>
                  <a:srgbClr val="000000"/>
                </a:solidFill>
              </a:rPr>
              <a:t>ersönliche Haftung der Vorstandsmitglieder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I. Gründungsabsicht</a:t>
            </a:r>
            <a:endParaRPr lang="de-DE" dirty="0"/>
          </a:p>
        </p:txBody>
      </p:sp>
      <p:sp>
        <p:nvSpPr>
          <p:cNvPr id="7" name="Textplatzhalter 1"/>
          <p:cNvSpPr txBox="1">
            <a:spLocks/>
          </p:cNvSpPr>
          <p:nvPr/>
        </p:nvSpPr>
        <p:spPr bwMode="auto">
          <a:xfrm>
            <a:off x="685800" y="1519408"/>
            <a:ext cx="80154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Pct val="80000"/>
              <a:buFont typeface="Wingdings" panose="05000000000000000000" pitchFamily="2" charset="2"/>
              <a:buNone/>
              <a:tabLst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0" fontAlgn="base" latinLnBrk="0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Pct val="80000"/>
              <a:buFont typeface="Wingdings" panose="05000000000000000000" pitchFamily="2" charset="2"/>
              <a:buNone/>
              <a:tabLst/>
              <a:defRPr sz="20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4400" marR="0" indent="0" algn="l" defTabSz="9144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Pct val="80000"/>
              <a:buFont typeface="Symbol" panose="05050102010706020507" pitchFamily="18" charset="2"/>
              <a:buNone/>
              <a:tabLst>
                <a:tab pos="357188" algn="l"/>
              </a:tabLst>
              <a:defRPr sz="1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371600" marR="0" indent="0" algn="l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Pct val="80000"/>
              <a:buFont typeface="Courier New" panose="02070309020205020404" pitchFamily="49" charset="0"/>
              <a:buNone/>
              <a:tabLst>
                <a:tab pos="363538" algn="l"/>
              </a:tabLst>
              <a:defRPr lang="de-DE" sz="1600" b="1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4pPr>
            <a:lvl5pPr marL="1828800" marR="0" indent="0" algn="l" defTabSz="914400" rtl="0" eaLnBrk="0" fontAlgn="base" latinLnBrk="0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Pct val="80000"/>
              <a:buFont typeface="Arial" panose="020B0604020202020204" pitchFamily="34" charset="0"/>
              <a:buNone/>
              <a:tabLst/>
              <a:defRPr sz="1600" b="1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600" b="1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lvl6pPr>
            <a:lvl7pPr marL="274320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600" b="1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lvl7pPr>
            <a:lvl8pPr marL="320040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600" b="1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lvl8pPr>
            <a:lvl9pPr marL="365760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de-DE" sz="2800" kern="0" dirty="0" smtClean="0">
                <a:solidFill>
                  <a:srgbClr val="000000"/>
                </a:solidFill>
              </a:rPr>
              <a:t>Ideeller Verein</a:t>
            </a:r>
            <a:endParaRPr lang="de-DE" sz="2800" kern="0" dirty="0">
              <a:solidFill>
                <a:srgbClr val="000000"/>
              </a:solidFill>
            </a:endParaRPr>
          </a:p>
        </p:txBody>
      </p:sp>
      <p:sp>
        <p:nvSpPr>
          <p:cNvPr id="8" name="Textplatzhalter 1"/>
          <p:cNvSpPr txBox="1">
            <a:spLocks/>
          </p:cNvSpPr>
          <p:nvPr/>
        </p:nvSpPr>
        <p:spPr bwMode="auto">
          <a:xfrm>
            <a:off x="716642" y="5264696"/>
            <a:ext cx="80154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Pct val="80000"/>
              <a:buFont typeface="Wingdings" panose="05000000000000000000" pitchFamily="2" charset="2"/>
              <a:buNone/>
              <a:tabLst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0" fontAlgn="base" latinLnBrk="0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Pct val="80000"/>
              <a:buFont typeface="Wingdings" panose="05000000000000000000" pitchFamily="2" charset="2"/>
              <a:buNone/>
              <a:tabLst/>
              <a:defRPr sz="20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4400" marR="0" indent="0" algn="l" defTabSz="9144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Pct val="80000"/>
              <a:buFont typeface="Symbol" panose="05050102010706020507" pitchFamily="18" charset="2"/>
              <a:buNone/>
              <a:tabLst>
                <a:tab pos="357188" algn="l"/>
              </a:tabLst>
              <a:defRPr sz="1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371600" marR="0" indent="0" algn="l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Pct val="80000"/>
              <a:buFont typeface="Courier New" panose="02070309020205020404" pitchFamily="49" charset="0"/>
              <a:buNone/>
              <a:tabLst>
                <a:tab pos="363538" algn="l"/>
              </a:tabLst>
              <a:defRPr lang="de-DE" sz="1600" b="1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4pPr>
            <a:lvl5pPr marL="1828800" marR="0" indent="0" algn="l" defTabSz="914400" rtl="0" eaLnBrk="0" fontAlgn="base" latinLnBrk="0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Pct val="80000"/>
              <a:buFont typeface="Arial" panose="020B0604020202020204" pitchFamily="34" charset="0"/>
              <a:buNone/>
              <a:tabLst/>
              <a:defRPr sz="1600" b="1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600" b="1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lvl6pPr>
            <a:lvl7pPr marL="274320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600" b="1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lvl7pPr>
            <a:lvl8pPr marL="320040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600" b="1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lvl8pPr>
            <a:lvl9pPr marL="365760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de-DE" kern="0" dirty="0">
                <a:solidFill>
                  <a:srgbClr val="000000"/>
                </a:solidFill>
              </a:rPr>
              <a:t> </a:t>
            </a:r>
            <a:r>
              <a:rPr lang="de-DE" kern="0" dirty="0" smtClean="0">
                <a:solidFill>
                  <a:srgbClr val="000000"/>
                </a:solidFill>
              </a:rPr>
              <a:t> steuerliche Gleichbehandlung</a:t>
            </a:r>
            <a:endParaRPr lang="de-DE" kern="0" dirty="0">
              <a:solidFill>
                <a:srgbClr val="000000"/>
              </a:solidFill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1619672" y="5444716"/>
            <a:ext cx="720080" cy="216024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8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87600" y="1844824"/>
            <a:ext cx="8276888" cy="463157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dirty="0" smtClean="0">
                <a:solidFill>
                  <a:srgbClr val="000000"/>
                </a:solidFill>
              </a:rPr>
              <a:t>Voraussetzungen zur Erlangung der Gemeinnützigkeit:</a:t>
            </a:r>
            <a:endParaRPr lang="de-DE" sz="1600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de-DE" sz="3200" dirty="0">
                <a:solidFill>
                  <a:srgbClr val="8F1936"/>
                </a:solidFill>
              </a:rPr>
              <a:t>F</a:t>
            </a:r>
            <a:r>
              <a:rPr lang="de-DE" sz="3200" dirty="0" smtClean="0">
                <a:solidFill>
                  <a:srgbClr val="8F1936"/>
                </a:solidFill>
              </a:rPr>
              <a:t>ormelle Satzungsmäßigkeit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3200" dirty="0" smtClean="0">
                <a:solidFill>
                  <a:srgbClr val="8F1936"/>
                </a:solidFill>
              </a:rPr>
              <a:t>     </a:t>
            </a:r>
            <a:r>
              <a:rPr lang="de-DE" dirty="0" smtClean="0">
                <a:solidFill>
                  <a:schemeClr val="tx1"/>
                </a:solidFill>
              </a:rPr>
              <a:t>(Vorabprüfung)</a:t>
            </a:r>
          </a:p>
          <a:p>
            <a:pPr marL="811213" indent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8F1936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Mustersatzung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de-DE" sz="2000" dirty="0" smtClean="0">
              <a:solidFill>
                <a:srgbClr val="8F1936"/>
              </a:solidFill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de-DE" sz="3200" dirty="0" smtClean="0">
                <a:solidFill>
                  <a:srgbClr val="8F1936"/>
                </a:solidFill>
              </a:rPr>
              <a:t>Tatsächliche Geschäftsführung </a:t>
            </a:r>
            <a:r>
              <a:rPr lang="de-DE" dirty="0" smtClean="0">
                <a:solidFill>
                  <a:schemeClr val="tx1"/>
                </a:solidFill>
              </a:rPr>
              <a:t>(nachträgliche Prüfung)</a:t>
            </a:r>
          </a:p>
          <a:p>
            <a:pPr marL="0" indent="0" algn="ctr">
              <a:buNone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I. Gründungsabsicht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55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2000" b="1" u="sng" dirty="0" smtClean="0">
                <a:solidFill>
                  <a:srgbClr val="000000"/>
                </a:solidFill>
              </a:rPr>
              <a:t>Mustersatzung</a:t>
            </a:r>
            <a:endParaRPr lang="de-DE" sz="1400" b="1" u="sng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000" i="1" dirty="0" smtClean="0">
                <a:solidFill>
                  <a:srgbClr val="000000"/>
                </a:solidFill>
              </a:rPr>
              <a:t>(nur aus steuerlichen Gründen notwendige Bestimmungen)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de-DE" sz="1000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§ 1</a:t>
            </a: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Der - Die - </a:t>
            </a:r>
            <a:r>
              <a:rPr lang="de-DE" sz="2000" i="1" dirty="0" smtClean="0">
                <a:solidFill>
                  <a:srgbClr val="000000"/>
                </a:solidFill>
              </a:rPr>
              <a:t>(Körperschaft) </a:t>
            </a:r>
            <a:r>
              <a:rPr lang="de-DE" sz="2000" dirty="0" smtClean="0">
                <a:solidFill>
                  <a:srgbClr val="000000"/>
                </a:solidFill>
              </a:rPr>
              <a:t>mit </a:t>
            </a:r>
            <a:r>
              <a:rPr lang="de-DE" sz="2000" dirty="0">
                <a:solidFill>
                  <a:srgbClr val="000000"/>
                </a:solidFill>
              </a:rPr>
              <a:t>Sitz in </a:t>
            </a:r>
            <a:r>
              <a:rPr lang="de-DE" sz="2000" i="1" dirty="0" smtClean="0">
                <a:solidFill>
                  <a:srgbClr val="000000"/>
                </a:solidFill>
              </a:rPr>
              <a:t>(Ort) </a:t>
            </a:r>
            <a:r>
              <a:rPr lang="de-DE" sz="2000" dirty="0" smtClean="0">
                <a:solidFill>
                  <a:srgbClr val="000000"/>
                </a:solidFill>
              </a:rPr>
              <a:t>verfolgt </a:t>
            </a:r>
            <a:r>
              <a:rPr lang="de-DE" sz="2000" b="1" dirty="0">
                <a:solidFill>
                  <a:srgbClr val="000000"/>
                </a:solidFill>
              </a:rPr>
              <a:t>ausschließlich</a:t>
            </a:r>
            <a:r>
              <a:rPr lang="de-DE" sz="2000" dirty="0">
                <a:solidFill>
                  <a:srgbClr val="000000"/>
                </a:solidFill>
              </a:rPr>
              <a:t> und </a:t>
            </a:r>
            <a:r>
              <a:rPr lang="de-DE" sz="2000" b="1" dirty="0">
                <a:solidFill>
                  <a:srgbClr val="000000"/>
                </a:solidFill>
              </a:rPr>
              <a:t>unmittelbar</a:t>
            </a:r>
            <a:r>
              <a:rPr lang="de-DE" sz="2000" dirty="0">
                <a:solidFill>
                  <a:srgbClr val="000000"/>
                </a:solidFill>
              </a:rPr>
              <a:t> - </a:t>
            </a:r>
            <a:r>
              <a:rPr lang="de-DE" sz="2000" b="1" dirty="0">
                <a:solidFill>
                  <a:srgbClr val="000000"/>
                </a:solidFill>
              </a:rPr>
              <a:t>gemeinnützige</a:t>
            </a:r>
            <a:r>
              <a:rPr lang="de-DE" sz="2000" dirty="0">
                <a:solidFill>
                  <a:srgbClr val="000000"/>
                </a:solidFill>
              </a:rPr>
              <a:t> - </a:t>
            </a:r>
            <a:r>
              <a:rPr lang="de-DE" sz="2000" b="1" dirty="0">
                <a:solidFill>
                  <a:srgbClr val="000000"/>
                </a:solidFill>
              </a:rPr>
              <a:t>mildtätige</a:t>
            </a:r>
            <a:r>
              <a:rPr lang="de-DE" sz="2000" dirty="0">
                <a:solidFill>
                  <a:srgbClr val="000000"/>
                </a:solidFill>
              </a:rPr>
              <a:t> - </a:t>
            </a:r>
            <a:r>
              <a:rPr lang="de-DE" sz="2000" b="1" dirty="0">
                <a:solidFill>
                  <a:srgbClr val="000000"/>
                </a:solidFill>
              </a:rPr>
              <a:t>kirchliche</a:t>
            </a:r>
            <a:r>
              <a:rPr lang="de-DE" sz="2000" dirty="0">
                <a:solidFill>
                  <a:srgbClr val="000000"/>
                </a:solidFill>
              </a:rPr>
              <a:t> - </a:t>
            </a:r>
            <a:r>
              <a:rPr lang="de-DE" sz="2000" b="1" dirty="0">
                <a:solidFill>
                  <a:srgbClr val="000000"/>
                </a:solidFill>
              </a:rPr>
              <a:t>Zwecke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i="1" dirty="0">
                <a:solidFill>
                  <a:srgbClr val="000000"/>
                </a:solidFill>
              </a:rPr>
              <a:t>(nicht verfolgte Zwecke streichen) </a:t>
            </a:r>
            <a:r>
              <a:rPr lang="de-DE" sz="2000" dirty="0">
                <a:solidFill>
                  <a:srgbClr val="000000"/>
                </a:solidFill>
              </a:rPr>
              <a:t>im Sinne des Abschnitts </a:t>
            </a:r>
            <a:r>
              <a:rPr lang="de-DE" sz="2000" b="1" dirty="0">
                <a:solidFill>
                  <a:srgbClr val="000000"/>
                </a:solidFill>
              </a:rPr>
              <a:t>„Steuerbegünstigte Zwecke“ der Abgabenordnung</a:t>
            </a:r>
            <a:r>
              <a:rPr lang="de-DE" sz="2000" dirty="0">
                <a:solidFill>
                  <a:srgbClr val="000000"/>
                </a:solidFill>
              </a:rPr>
              <a:t>. 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000" b="1" dirty="0" smtClean="0">
                <a:solidFill>
                  <a:srgbClr val="000000"/>
                </a:solidFill>
              </a:rPr>
              <a:t>Zweck</a:t>
            </a:r>
            <a:r>
              <a:rPr lang="de-DE" sz="2000" dirty="0" smtClean="0">
                <a:solidFill>
                  <a:srgbClr val="000000"/>
                </a:solidFill>
              </a:rPr>
              <a:t> der Körperschaft ist </a:t>
            </a:r>
            <a:r>
              <a:rPr lang="de-DE" sz="2000" i="1" dirty="0" smtClean="0">
                <a:solidFill>
                  <a:srgbClr val="000000"/>
                </a:solidFill>
              </a:rPr>
              <a:t>(z.B. Förderung der Kunst und Kultur, etc.).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000" i="1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Der </a:t>
            </a:r>
            <a:r>
              <a:rPr lang="de-DE" sz="2000" b="1" dirty="0" smtClean="0">
                <a:solidFill>
                  <a:srgbClr val="000000"/>
                </a:solidFill>
              </a:rPr>
              <a:t>Satzungszweck</a:t>
            </a:r>
            <a:r>
              <a:rPr lang="de-DE" sz="2000" dirty="0" smtClean="0">
                <a:solidFill>
                  <a:srgbClr val="000000"/>
                </a:solidFill>
              </a:rPr>
              <a:t> wird </a:t>
            </a:r>
            <a:r>
              <a:rPr lang="de-DE" sz="2000" b="1" dirty="0" smtClean="0">
                <a:solidFill>
                  <a:srgbClr val="000000"/>
                </a:solidFill>
              </a:rPr>
              <a:t>verwirklicht insbesondere durch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i="1" dirty="0" smtClean="0">
                <a:solidFill>
                  <a:srgbClr val="000000"/>
                </a:solidFill>
              </a:rPr>
              <a:t>(z.B. Pflege des Liedgutes und des Chorgesanges, etc.).</a:t>
            </a:r>
            <a:endParaRPr lang="de-DE" sz="2000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I. Gründungsabsicht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232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§ 2</a:t>
            </a: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Die Körperschaft ist </a:t>
            </a:r>
            <a:r>
              <a:rPr lang="de-DE" sz="2000" b="1" dirty="0" smtClean="0">
                <a:solidFill>
                  <a:srgbClr val="000000"/>
                </a:solidFill>
              </a:rPr>
              <a:t>selbstlos</a:t>
            </a:r>
            <a:r>
              <a:rPr lang="de-DE" sz="2000" dirty="0" smtClean="0">
                <a:solidFill>
                  <a:srgbClr val="000000"/>
                </a:solidFill>
              </a:rPr>
              <a:t> tätig; sie verfolgt nicht in erster Linie </a:t>
            </a:r>
            <a:r>
              <a:rPr lang="de-DE" sz="2000" b="1" dirty="0" smtClean="0">
                <a:solidFill>
                  <a:srgbClr val="000000"/>
                </a:solidFill>
              </a:rPr>
              <a:t>eigenwirtschaftliche Zwecke</a:t>
            </a:r>
            <a:r>
              <a:rPr lang="de-DE" sz="20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§ 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b="1" dirty="0" smtClean="0">
                <a:solidFill>
                  <a:srgbClr val="000000"/>
                </a:solidFill>
              </a:rPr>
              <a:t>Mittel der Körperschaft </a:t>
            </a:r>
            <a:r>
              <a:rPr lang="de-DE" sz="2000" dirty="0" smtClean="0">
                <a:solidFill>
                  <a:srgbClr val="000000"/>
                </a:solidFill>
              </a:rPr>
              <a:t>dürfen nur für die </a:t>
            </a:r>
            <a:r>
              <a:rPr lang="de-DE" sz="2000" b="1" dirty="0" smtClean="0">
                <a:solidFill>
                  <a:srgbClr val="000000"/>
                </a:solidFill>
              </a:rPr>
              <a:t>satzungsmäßigen Zwecke </a:t>
            </a:r>
            <a:r>
              <a:rPr lang="de-DE" sz="2000" dirty="0" smtClean="0">
                <a:solidFill>
                  <a:srgbClr val="000000"/>
                </a:solidFill>
              </a:rPr>
              <a:t>verwendet werden. Die Mitglieder erhalten </a:t>
            </a:r>
            <a:r>
              <a:rPr lang="de-DE" sz="2000" b="1" dirty="0" smtClean="0">
                <a:solidFill>
                  <a:srgbClr val="000000"/>
                </a:solidFill>
              </a:rPr>
              <a:t>keine Zuwendungen </a:t>
            </a:r>
            <a:r>
              <a:rPr lang="de-DE" sz="2000" dirty="0" smtClean="0">
                <a:solidFill>
                  <a:srgbClr val="000000"/>
                </a:solidFill>
              </a:rPr>
              <a:t>aus Mitteln der Körperschaft.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000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§ 4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Es darf </a:t>
            </a:r>
            <a:r>
              <a:rPr lang="de-DE" sz="2000" b="1" dirty="0" smtClean="0">
                <a:solidFill>
                  <a:srgbClr val="000000"/>
                </a:solidFill>
              </a:rPr>
              <a:t>keine Person </a:t>
            </a:r>
            <a:r>
              <a:rPr lang="de-DE" sz="2000" dirty="0" smtClean="0">
                <a:solidFill>
                  <a:srgbClr val="000000"/>
                </a:solidFill>
              </a:rPr>
              <a:t>durch Ausgaben, die dem Zweck der Körperschaft fremd sind, oder durch unverhältnismäßig hohe Vergütungen </a:t>
            </a:r>
            <a:r>
              <a:rPr lang="de-DE" sz="2000" b="1" dirty="0" smtClean="0">
                <a:solidFill>
                  <a:srgbClr val="000000"/>
                </a:solidFill>
              </a:rPr>
              <a:t>begünstigt </a:t>
            </a:r>
            <a:r>
              <a:rPr lang="de-DE" sz="2000" dirty="0" smtClean="0">
                <a:solidFill>
                  <a:srgbClr val="000000"/>
                </a:solidFill>
              </a:rPr>
              <a:t>werden.</a:t>
            </a: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I. Gründungsabsicht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35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§ 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Bei </a:t>
            </a:r>
            <a:r>
              <a:rPr lang="de-DE" sz="2000" b="1" dirty="0" smtClean="0">
                <a:solidFill>
                  <a:srgbClr val="000000"/>
                </a:solidFill>
              </a:rPr>
              <a:t>Auflösung</a:t>
            </a:r>
            <a:r>
              <a:rPr lang="de-DE" sz="2000" dirty="0" smtClean="0">
                <a:solidFill>
                  <a:srgbClr val="000000"/>
                </a:solidFill>
              </a:rPr>
              <a:t> der Körperschaft </a:t>
            </a:r>
            <a:r>
              <a:rPr lang="de-DE" sz="2000" b="1" dirty="0" smtClean="0">
                <a:solidFill>
                  <a:srgbClr val="000000"/>
                </a:solidFill>
              </a:rPr>
              <a:t>oder bei Wegfall steuerbegünstigter Zwecke</a:t>
            </a:r>
            <a:r>
              <a:rPr lang="de-DE" sz="2000" dirty="0" smtClean="0">
                <a:solidFill>
                  <a:srgbClr val="000000"/>
                </a:solidFill>
              </a:rPr>
              <a:t> fällt das Vermögen der Körperschaft</a:t>
            </a:r>
          </a:p>
          <a:p>
            <a:pPr>
              <a:lnSpc>
                <a:spcPct val="100000"/>
              </a:lnSpc>
              <a:buAutoNum type="arabicPeriod"/>
            </a:pPr>
            <a:r>
              <a:rPr lang="de-DE" sz="2000" dirty="0" smtClean="0">
                <a:solidFill>
                  <a:srgbClr val="000000"/>
                </a:solidFill>
              </a:rPr>
              <a:t>an -den -die -das </a:t>
            </a:r>
            <a:r>
              <a:rPr lang="de-DE" sz="2000" i="1" dirty="0" smtClean="0">
                <a:solidFill>
                  <a:srgbClr val="000000"/>
                </a:solidFill>
              </a:rPr>
              <a:t>(</a:t>
            </a:r>
            <a:r>
              <a:rPr lang="de-DE" sz="2000" b="1" i="1" dirty="0" smtClean="0">
                <a:solidFill>
                  <a:srgbClr val="000000"/>
                </a:solidFill>
              </a:rPr>
              <a:t>Bezeichnung einer juristischen Person des öffentlichen Rechts oder einer anderen steuerbegünstigten Körperschaft</a:t>
            </a:r>
            <a:r>
              <a:rPr lang="de-DE" sz="2000" i="1" dirty="0" smtClean="0">
                <a:solidFill>
                  <a:srgbClr val="000000"/>
                </a:solidFill>
              </a:rPr>
              <a:t>)</a:t>
            </a:r>
            <a:r>
              <a:rPr lang="de-DE" sz="2000" dirty="0" smtClean="0">
                <a:solidFill>
                  <a:srgbClr val="000000"/>
                </a:solidFill>
              </a:rPr>
              <a:t>, -der -die </a:t>
            </a:r>
            <a:r>
              <a:rPr lang="de-DE" sz="2000" dirty="0">
                <a:solidFill>
                  <a:srgbClr val="000000"/>
                </a:solidFill>
              </a:rPr>
              <a:t>-</a:t>
            </a:r>
            <a:r>
              <a:rPr lang="de-DE" sz="2000" dirty="0" smtClean="0">
                <a:solidFill>
                  <a:srgbClr val="000000"/>
                </a:solidFill>
              </a:rPr>
              <a:t>das es unmittelbar und ausschließlich für gemeinnützige, mildtätige oder kirchliche Zwecke zu verwenden hat.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</a:rPr>
              <a:t>      </a:t>
            </a:r>
            <a:r>
              <a:rPr lang="de-DE" sz="2000" i="1" u="sng" dirty="0" smtClean="0">
                <a:solidFill>
                  <a:srgbClr val="000000"/>
                </a:solidFill>
              </a:rPr>
              <a:t>oder</a:t>
            </a:r>
          </a:p>
          <a:p>
            <a:pPr>
              <a:lnSpc>
                <a:spcPct val="100000"/>
              </a:lnSpc>
              <a:buFont typeface="+mj-lt"/>
              <a:buAutoNum type="arabicPeriod" startAt="2"/>
            </a:pPr>
            <a:r>
              <a:rPr lang="de-DE" sz="2000" dirty="0">
                <a:solidFill>
                  <a:srgbClr val="000000"/>
                </a:solidFill>
              </a:rPr>
              <a:t>a</a:t>
            </a:r>
            <a:r>
              <a:rPr lang="de-DE" sz="2000" dirty="0" smtClean="0">
                <a:solidFill>
                  <a:srgbClr val="000000"/>
                </a:solidFill>
              </a:rPr>
              <a:t>n eine juristische Person des öffentlichen Rechts oder eine andere steuerbegünstigte Körperschaft zwecks Verwendung für </a:t>
            </a:r>
            <a:r>
              <a:rPr lang="de-DE" sz="2000" i="1" dirty="0" smtClean="0">
                <a:solidFill>
                  <a:srgbClr val="000000"/>
                </a:solidFill>
              </a:rPr>
              <a:t>(</a:t>
            </a:r>
            <a:r>
              <a:rPr lang="de-DE" sz="2000" b="1" i="1" dirty="0" smtClean="0">
                <a:solidFill>
                  <a:srgbClr val="000000"/>
                </a:solidFill>
              </a:rPr>
              <a:t>Angabe eines bestimmten gemeinnützigen, mildtätigen oder kirchlichen Zwecks</a:t>
            </a:r>
            <a:r>
              <a:rPr lang="de-DE" sz="2000" i="1" dirty="0" smtClean="0">
                <a:solidFill>
                  <a:srgbClr val="000000"/>
                </a:solidFill>
              </a:rPr>
              <a:t>, z.B. Förderung von Kunst und Kultur, etc.)</a:t>
            </a:r>
            <a:r>
              <a:rPr lang="de-DE" sz="2000" dirty="0" smtClean="0">
                <a:solidFill>
                  <a:srgbClr val="000000"/>
                </a:solidFill>
              </a:rPr>
              <a:t>.</a:t>
            </a: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I. Gründungsabsicht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8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600" dirty="0" smtClean="0"/>
              <a:t>Feststellung der satzungsmäßigen Voraussetzungen</a:t>
            </a:r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II. Gründung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18366"/>
            <a:ext cx="8388602" cy="26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0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NEU" val="NEIN"/>
  <p:tag name="PS_UUID" val="51B64890-7839-433C-B60C-E58EB4D6EEC3"/>
  <p:tag name="PS_DOKUMENTTYP" val="Powerpoint-Dokumente"/>
  <p:tag name="PS_DOKUMENTENART" val="Dokumente"/>
  <p:tag name="PS_ZWEIG" val="DS"/>
  <p:tag name="PS_LOGDATEINAME" val="Gruppenlaufwerk\Gruppe_ZDFin\Prog\Frei_FIN-RLP\Vorlagen\OFD\Office_Intern\Masterfolie_CD"/>
  <p:tag name="PS_PHYSDATEINAME" val="\\zdFS01\FA_G_FA$\Gruppe_ZDFin\Prog\Frei_FIN-RLP\Vorlagen\OFD\Office_Intern\Masterfolie_CD.ppt"/>
  <p:tag name="PS_TEORID" val="ID Masterfolie_CD.ppt"/>
  <p:tag name="PS_LEBENSDAUER" val="2"/>
  <p:tag name="PS_ABLAGESCHEMA" val="DATEISYSTEM"/>
  <p:tag name="PS_EMAILDOKUMENT" val="NEIN"/>
  <p:tag name="PS_POSTEINGANG" val=""/>
  <p:tag name="PS_KEINSPEICHERN" val=""/>
</p:tagLst>
</file>

<file path=ppt/theme/theme1.xml><?xml version="1.0" encoding="utf-8"?>
<a:theme xmlns:a="http://schemas.openxmlformats.org/drawingml/2006/main" name="Aufzählung Standart">
  <a:themeElements>
    <a:clrScheme name="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FFFFFF"/>
      </a:accent3>
      <a:accent4>
        <a:srgbClr val="000000"/>
      </a:accent4>
      <a:accent5>
        <a:srgbClr val="F1E5E8"/>
      </a:accent5>
      <a:accent6>
        <a:srgbClr val="BB959C"/>
      </a:accent6>
      <a:hlink>
        <a:srgbClr val="CCB400"/>
      </a:hlink>
      <a:folHlink>
        <a:srgbClr val="8C9E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0" rIns="0" bIns="0" numCol="1" rtlCol="0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smtClean="0">
            <a:ln>
              <a:noFill/>
            </a:ln>
            <a:solidFill>
              <a:srgbClr val="8F1936"/>
            </a:solidFill>
            <a:effectLst/>
            <a:latin typeface="Arial" pitchFamily="34" charset="0"/>
            <a:ea typeface="ＭＳ Ｐゴシック" pitchFamily="-65" charset="-128"/>
          </a:defRPr>
        </a:defPPr>
      </a:lstStyle>
      <a:style>
        <a:lnRef idx="2">
          <a:schemeClr val="accent4"/>
        </a:lnRef>
        <a:fillRef idx="1001">
          <a:schemeClr val="dk2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8F1936"/>
            </a:solidFill>
            <a:effectLst/>
            <a:latin typeface="Arial" pitchFamily="34" charset="0"/>
            <a:ea typeface="ＭＳ Ｐゴシック" pitchFamily="-65" charset="-128"/>
          </a:defRPr>
        </a:defPPr>
      </a:lstStyle>
    </a:lnDef>
  </a:objectDefaults>
  <a:extraClrSchemeLst>
    <a:extraClrScheme>
      <a:clrScheme name="Aufzählung Stand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3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folie_CD_4_3.potx" id="{B16F022E-3855-4FA9-A46C-CCA0C403C5AF}" vid="{1E4AC72A-B762-4C81-A09A-D290E36CBE4C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1272</Words>
  <Application>Microsoft Office PowerPoint</Application>
  <PresentationFormat>Bildschirmpräsentation (4:3)</PresentationFormat>
  <Paragraphs>432</Paragraphs>
  <Slides>37</Slides>
  <Notes>37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6" baseType="lpstr">
      <vt:lpstr>ＭＳ Ｐゴシック</vt:lpstr>
      <vt:lpstr>Arial</vt:lpstr>
      <vt:lpstr>Bliss Light</vt:lpstr>
      <vt:lpstr>Courier New</vt:lpstr>
      <vt:lpstr>Symbol</vt:lpstr>
      <vt:lpstr>Webdings</vt:lpstr>
      <vt:lpstr>Wingdings</vt:lpstr>
      <vt:lpstr>Aufzählung Standart</vt:lpstr>
      <vt:lpstr>Image</vt:lpstr>
      <vt:lpstr>GEMEINNÜTZIGE VEREINE &amp; STEUERN</vt:lpstr>
      <vt:lpstr>Inhalt</vt:lpstr>
      <vt:lpstr>I. Gründungsabsicht</vt:lpstr>
      <vt:lpstr>I. Gründungsabsicht</vt:lpstr>
      <vt:lpstr>I. Gründungsabsicht</vt:lpstr>
      <vt:lpstr>I. Gründungsabsicht</vt:lpstr>
      <vt:lpstr>I. Gründungsabsicht</vt:lpstr>
      <vt:lpstr>I. Gründungsabsicht</vt:lpstr>
      <vt:lpstr>II. Gründung</vt:lpstr>
      <vt:lpstr>II. Gründung</vt:lpstr>
      <vt:lpstr>III. Tatsächliche Geschäftsführung</vt:lpstr>
      <vt:lpstr>a. Die steuerliche Gemeinnützigkeit</vt:lpstr>
      <vt:lpstr>a. Die steuerliche Gemeinnützigkeit</vt:lpstr>
      <vt:lpstr>a. Die steuerliche Gemeinnützigkeit</vt:lpstr>
      <vt:lpstr>a. Die steuerliche Gemeinnützigkeit</vt:lpstr>
      <vt:lpstr>a. Die steuerliche Gemeinnützigkeit</vt:lpstr>
      <vt:lpstr>b. Die Steuern des gemeinnützigen Vereins</vt:lpstr>
      <vt:lpstr>b. Die Steuern des gemeinnützigen Vereins</vt:lpstr>
      <vt:lpstr>b. Die Steuern des gemeinnützigen Vereins</vt:lpstr>
      <vt:lpstr>b. Die Steuern des gemeinnützigen Vereins</vt:lpstr>
      <vt:lpstr>b. Die Steuern des gemeinnützigen Vereins</vt:lpstr>
      <vt:lpstr>b. Die Steuern des gemeinnützigen Vereins</vt:lpstr>
      <vt:lpstr>b. Die Steuern des gemeinnützigen Vereins</vt:lpstr>
      <vt:lpstr>b. Die Steuern des gemeinnützigen Vereins</vt:lpstr>
      <vt:lpstr>b. Die Steuern des gemeinnützigen Vereins</vt:lpstr>
      <vt:lpstr>b. Die Steuern des gemeinnützigen Vereins</vt:lpstr>
      <vt:lpstr>b. Die Steuern des gemeinnützigen Vereins</vt:lpstr>
      <vt:lpstr>b. Die Steuern des gemeinnützigen Vereins</vt:lpstr>
      <vt:lpstr>c. Der Spendenabzug</vt:lpstr>
      <vt:lpstr>c. Der Spendenabzug</vt:lpstr>
      <vt:lpstr>c. Der Spendenabzug</vt:lpstr>
      <vt:lpstr>c. Der Spendenabzug</vt:lpstr>
      <vt:lpstr>c. Der Spendenabzug</vt:lpstr>
      <vt:lpstr>IV. Auflösung</vt:lpstr>
      <vt:lpstr>PowerPoint-Präsentation</vt:lpstr>
      <vt:lpstr>Abkürzungsverzeichnis</vt:lpstr>
      <vt:lpstr>PowerPoint-Präsentation</vt:lpstr>
    </vt:vector>
  </TitlesOfParts>
  <Manager/>
  <Company>Zink &amp; Kraemer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Vorläufiger PowerPoint-Folienmaster für das neue Corporate Design der Landesregierung Rheinland-Pfalz</dc:title>
  <dc:subject/>
  <dc:creator>Detlev Stamm</dc:creator>
  <cp:keywords/>
  <dc:description/>
  <cp:lastModifiedBy>Hahn, Kristina (lfst)</cp:lastModifiedBy>
  <cp:revision>346</cp:revision>
  <cp:lastPrinted>2019-06-04T11:58:57Z</cp:lastPrinted>
  <dcterms:created xsi:type="dcterms:W3CDTF">2009-02-09T14:56:39Z</dcterms:created>
  <dcterms:modified xsi:type="dcterms:W3CDTF">2019-06-24T09:11:06Z</dcterms:modified>
  <cp:category/>
</cp:coreProperties>
</file>